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58FCE0-8840-423D-97B8-CAC1A712816E}">
  <a:tblStyle styleId="{0058FCE0-8840-423D-97B8-CAC1A712816E}"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E8EBF5"/>
          </a:solidFill>
        </a:fill>
      </a:tcStyle>
    </a:lastRow>
    <a:seCell>
      <a:tcTxStyle/>
    </a:seCell>
    <a:swCell>
      <a:tcTxStyle/>
    </a:swCell>
    <a:firstRow>
      <a:tcTxStyle b="on" i="off">
        <a:font>
          <a:latin typeface="Calibri"/>
          <a:ea typeface="Calibri"/>
          <a:cs typeface="Calibri"/>
        </a:font>
        <a:schemeClr val="lt1"/>
      </a:tcTxStyle>
      <a:tcStyle>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gif"/><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122362"/>
            <a:ext cx="9144000" cy="338313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Supervised Machine Learning </a:t>
            </a:r>
            <a:br>
              <a:rPr lang="en-US"/>
            </a:br>
            <a:r>
              <a:rPr lang="en-US"/>
              <a:t>algorithms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Naive Bayes</a:t>
            </a:r>
            <a:endParaRPr sz="2800">
              <a:solidFill>
                <a:schemeClr val="dk1"/>
              </a:solidFill>
              <a:latin typeface="Calibri"/>
              <a:ea typeface="Calibri"/>
              <a:cs typeface="Calibri"/>
              <a:sym typeface="Calibri"/>
            </a:endParaRPr>
          </a:p>
        </p:txBody>
      </p:sp>
      <p:pic>
        <p:nvPicPr>
          <p:cNvPr id="141" name="Google Shape;141;p22"/>
          <p:cNvPicPr preferRelativeResize="0"/>
          <p:nvPr>
            <p:ph idx="1" type="body"/>
          </p:nvPr>
        </p:nvPicPr>
        <p:blipFill rotWithShape="1">
          <a:blip r:embed="rId3">
            <a:alphaModFix/>
          </a:blip>
          <a:srcRect b="12364" l="7782" r="11821" t="6073"/>
          <a:stretch/>
        </p:blipFill>
        <p:spPr>
          <a:xfrm>
            <a:off x="3286990" y="639598"/>
            <a:ext cx="5379721" cy="2728844"/>
          </a:xfrm>
          <a:prstGeom prst="rect">
            <a:avLst/>
          </a:prstGeom>
          <a:noFill/>
          <a:ln>
            <a:noFill/>
          </a:ln>
        </p:spPr>
      </p:pic>
      <p:sp>
        <p:nvSpPr>
          <p:cNvPr id="142" name="Google Shape;142;p22"/>
          <p:cNvSpPr txBox="1"/>
          <p:nvPr/>
        </p:nvSpPr>
        <p:spPr>
          <a:xfrm>
            <a:off x="2793077" y="3665779"/>
            <a:ext cx="7464829" cy="1922314"/>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 P(y|X): X verildikdə sinif y-in ehtimallığı (</a:t>
            </a:r>
            <a:r>
              <a:rPr i="1" lang="en-US" sz="2400" u="sng">
                <a:solidFill>
                  <a:schemeClr val="dk1"/>
                </a:solidFill>
                <a:latin typeface="Calibri"/>
                <a:ea typeface="Calibri"/>
                <a:cs typeface="Calibri"/>
                <a:sym typeface="Calibri"/>
              </a:rPr>
              <a:t>Posterior probability)</a:t>
            </a:r>
            <a:endParaRPr sz="24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 P(X|y): X-in sinif y verildikdə ehtimallığı (</a:t>
            </a:r>
            <a:r>
              <a:rPr i="1" lang="en-US" sz="2400" u="sng">
                <a:solidFill>
                  <a:schemeClr val="dk1"/>
                </a:solidFill>
                <a:latin typeface="Calibri"/>
                <a:ea typeface="Calibri"/>
                <a:cs typeface="Calibri"/>
                <a:sym typeface="Calibri"/>
              </a:rPr>
              <a:t>Likelihood</a:t>
            </a:r>
            <a:r>
              <a:rPr lang="en-US" sz="2400">
                <a:solidFill>
                  <a:schemeClr val="dk1"/>
                </a:solidFill>
                <a:latin typeface="Calibri"/>
                <a:ea typeface="Calibri"/>
                <a:cs typeface="Calibri"/>
                <a:sym typeface="Calibri"/>
              </a:rPr>
              <a:t>)</a:t>
            </a:r>
            <a:endParaRPr/>
          </a:p>
          <a:p>
            <a:pPr indent="0" lvl="0" marL="0" marR="0" rtl="0" algn="l">
              <a:lnSpc>
                <a:spcPct val="90000"/>
              </a:lnSpc>
              <a:spcBef>
                <a:spcPts val="100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 P(y): sinif y-in əvvəlki ehtimallığı  </a:t>
            </a:r>
            <a:endParaRPr/>
          </a:p>
          <a:p>
            <a:pPr indent="0" lvl="0" marL="0" marR="0" rtl="0" algn="l">
              <a:lnSpc>
                <a:spcPct val="90000"/>
              </a:lnSpc>
              <a:spcBef>
                <a:spcPts val="100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 P(X): Marjinal ehtimal və ya sübut</a:t>
            </a:r>
            <a:endParaRPr sz="2400">
              <a:solidFill>
                <a:schemeClr val="dk1"/>
              </a:solidFill>
              <a:latin typeface="Calibri"/>
              <a:ea typeface="Calibri"/>
              <a:cs typeface="Calibri"/>
              <a:sym typeface="Calibri"/>
            </a:endParaRPr>
          </a:p>
        </p:txBody>
      </p:sp>
      <p:pic>
        <p:nvPicPr>
          <p:cNvPr id="143" name="Google Shape;143;p22"/>
          <p:cNvPicPr preferRelativeResize="0"/>
          <p:nvPr/>
        </p:nvPicPr>
        <p:blipFill rotWithShape="1">
          <a:blip r:embed="rId4">
            <a:alphaModFix/>
          </a:blip>
          <a:srcRect b="0" l="0" r="0" t="0"/>
          <a:stretch/>
        </p:blipFill>
        <p:spPr>
          <a:xfrm>
            <a:off x="3028950" y="5735802"/>
            <a:ext cx="6134100" cy="48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3"/>
          <p:cNvPicPr preferRelativeResize="0"/>
          <p:nvPr>
            <p:ph idx="1" type="body"/>
          </p:nvPr>
        </p:nvPicPr>
        <p:blipFill rotWithShape="1">
          <a:blip r:embed="rId3">
            <a:alphaModFix/>
          </a:blip>
          <a:srcRect b="0" l="0" r="0" t="0"/>
          <a:stretch/>
        </p:blipFill>
        <p:spPr>
          <a:xfrm>
            <a:off x="1305459" y="936364"/>
            <a:ext cx="4346400" cy="4985400"/>
          </a:xfrm>
          <a:prstGeom prst="rect">
            <a:avLst/>
          </a:prstGeom>
          <a:noFill/>
          <a:ln>
            <a:noFill/>
          </a:ln>
        </p:spPr>
      </p:pic>
      <p:sp>
        <p:nvSpPr>
          <p:cNvPr id="149" name="Google Shape;149;p23"/>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Naive Bayes</a:t>
            </a:r>
            <a:endParaRPr sz="2800">
              <a:solidFill>
                <a:schemeClr val="dk1"/>
              </a:solidFill>
              <a:latin typeface="Calibri"/>
              <a:ea typeface="Calibri"/>
              <a:cs typeface="Calibri"/>
              <a:sym typeface="Calibri"/>
            </a:endParaRPr>
          </a:p>
        </p:txBody>
      </p:sp>
      <p:pic>
        <p:nvPicPr>
          <p:cNvPr id="150" name="Google Shape;150;p23"/>
          <p:cNvPicPr preferRelativeResize="0"/>
          <p:nvPr/>
        </p:nvPicPr>
        <p:blipFill rotWithShape="1">
          <a:blip r:embed="rId4">
            <a:alphaModFix/>
          </a:blip>
          <a:srcRect b="0" l="0" r="0" t="1332"/>
          <a:stretch/>
        </p:blipFill>
        <p:spPr>
          <a:xfrm>
            <a:off x="6508301" y="936364"/>
            <a:ext cx="4226614" cy="4985272"/>
          </a:xfrm>
          <a:prstGeom prst="rect">
            <a:avLst/>
          </a:prstGeom>
          <a:noFill/>
          <a:ln>
            <a:noFill/>
          </a:ln>
        </p:spPr>
      </p:pic>
      <p:sp>
        <p:nvSpPr>
          <p:cNvPr id="151" name="Google Shape;151;p23"/>
          <p:cNvSpPr txBox="1"/>
          <p:nvPr/>
        </p:nvSpPr>
        <p:spPr>
          <a:xfrm>
            <a:off x="7092750" y="2019900"/>
            <a:ext cx="1125600" cy="7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6"/>
                </a:solidFill>
                <a:highlight>
                  <a:schemeClr val="lt1"/>
                </a:highlight>
                <a:latin typeface="Calibri"/>
                <a:ea typeface="Calibri"/>
                <a:cs typeface="Calibri"/>
                <a:sym typeface="Calibri"/>
              </a:rPr>
              <a:t>9    5  </a:t>
            </a:r>
            <a:endParaRPr b="1">
              <a:solidFill>
                <a:schemeClr val="accent6"/>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b="1">
              <a:solidFill>
                <a:schemeClr val="accent6"/>
              </a:solidFill>
              <a:highlight>
                <a:schemeClr val="lt1"/>
              </a:highlight>
              <a:latin typeface="Calibri"/>
              <a:ea typeface="Calibri"/>
              <a:cs typeface="Calibri"/>
              <a:sym typeface="Calibri"/>
            </a:endParaRPr>
          </a:p>
        </p:txBody>
      </p:sp>
      <p:sp>
        <p:nvSpPr>
          <p:cNvPr id="152" name="Google Shape;152;p23"/>
          <p:cNvSpPr txBox="1"/>
          <p:nvPr/>
        </p:nvSpPr>
        <p:spPr>
          <a:xfrm>
            <a:off x="7486250" y="1340700"/>
            <a:ext cx="1277100" cy="1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accent6"/>
                </a:solidFill>
                <a:highlight>
                  <a:schemeClr val="lt1"/>
                </a:highlight>
                <a:latin typeface="Calibri"/>
                <a:ea typeface="Calibri"/>
                <a:cs typeface="Calibri"/>
                <a:sym typeface="Calibri"/>
              </a:rPr>
              <a:t>   3/9    2/5</a:t>
            </a:r>
            <a:endParaRPr b="1" sz="1200">
              <a:solidFill>
                <a:schemeClr val="accent6"/>
              </a:solidFill>
              <a:highlight>
                <a:schemeClr val="lt1"/>
              </a:highlight>
              <a:latin typeface="Calibri"/>
              <a:ea typeface="Calibri"/>
              <a:cs typeface="Calibri"/>
              <a:sym typeface="Calibri"/>
            </a:endParaRPr>
          </a:p>
        </p:txBody>
      </p:sp>
      <p:sp>
        <p:nvSpPr>
          <p:cNvPr id="153" name="Google Shape;153;p23"/>
          <p:cNvSpPr txBox="1"/>
          <p:nvPr/>
        </p:nvSpPr>
        <p:spPr>
          <a:xfrm>
            <a:off x="7486250" y="15570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accent6"/>
                </a:solidFill>
                <a:highlight>
                  <a:schemeClr val="lt1"/>
                </a:highlight>
                <a:latin typeface="Calibri"/>
                <a:ea typeface="Calibri"/>
                <a:cs typeface="Calibri"/>
                <a:sym typeface="Calibri"/>
              </a:rPr>
              <a:t>   4/9    0/5</a:t>
            </a:r>
            <a:endParaRPr b="1" sz="1200">
              <a:solidFill>
                <a:schemeClr val="accent6"/>
              </a:solidFill>
              <a:highlight>
                <a:schemeClr val="lt1"/>
              </a:highlight>
              <a:latin typeface="Calibri"/>
              <a:ea typeface="Calibri"/>
              <a:cs typeface="Calibri"/>
              <a:sym typeface="Calibri"/>
            </a:endParaRPr>
          </a:p>
        </p:txBody>
      </p:sp>
      <p:cxnSp>
        <p:nvCxnSpPr>
          <p:cNvPr id="154" name="Google Shape;154;p23"/>
          <p:cNvCxnSpPr/>
          <p:nvPr/>
        </p:nvCxnSpPr>
        <p:spPr>
          <a:xfrm>
            <a:off x="7366950" y="2113775"/>
            <a:ext cx="0" cy="2454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23"/>
          <p:cNvSpPr txBox="1"/>
          <p:nvPr/>
        </p:nvSpPr>
        <p:spPr>
          <a:xfrm>
            <a:off x="7486238" y="17955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accent6"/>
                </a:solidFill>
                <a:highlight>
                  <a:schemeClr val="lt1"/>
                </a:highlight>
                <a:latin typeface="Calibri"/>
                <a:ea typeface="Calibri"/>
                <a:cs typeface="Calibri"/>
                <a:sym typeface="Calibri"/>
              </a:rPr>
              <a:t>   3/9    2/5</a:t>
            </a:r>
            <a:endParaRPr b="1" sz="1200">
              <a:solidFill>
                <a:schemeClr val="accent6"/>
              </a:solidFill>
              <a:highlight>
                <a:schemeClr val="lt1"/>
              </a:highlight>
              <a:latin typeface="Calibri"/>
              <a:ea typeface="Calibri"/>
              <a:cs typeface="Calibri"/>
              <a:sym typeface="Calibri"/>
            </a:endParaRPr>
          </a:p>
        </p:txBody>
      </p:sp>
      <p:sp>
        <p:nvSpPr>
          <p:cNvPr id="156" name="Google Shape;156;p23"/>
          <p:cNvSpPr txBox="1"/>
          <p:nvPr/>
        </p:nvSpPr>
        <p:spPr>
          <a:xfrm>
            <a:off x="7092738" y="17955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6"/>
                </a:solidFill>
                <a:highlight>
                  <a:schemeClr val="lt1"/>
                </a:highlight>
                <a:latin typeface="Calibri"/>
                <a:ea typeface="Calibri"/>
                <a:cs typeface="Calibri"/>
                <a:sym typeface="Calibri"/>
              </a:rPr>
              <a:t>2</a:t>
            </a:r>
            <a:r>
              <a:rPr b="1" lang="en-US">
                <a:solidFill>
                  <a:schemeClr val="accent6"/>
                </a:solidFill>
                <a:highlight>
                  <a:schemeClr val="lt1"/>
                </a:highlight>
                <a:latin typeface="Calibri"/>
                <a:ea typeface="Calibri"/>
                <a:cs typeface="Calibri"/>
                <a:sym typeface="Calibri"/>
              </a:rPr>
              <a:t>    3  </a:t>
            </a:r>
            <a:endParaRPr b="1">
              <a:solidFill>
                <a:schemeClr val="accent6"/>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b="1">
              <a:solidFill>
                <a:schemeClr val="accent6"/>
              </a:solidFill>
              <a:highlight>
                <a:schemeClr val="lt1"/>
              </a:highlight>
              <a:latin typeface="Calibri"/>
              <a:ea typeface="Calibri"/>
              <a:cs typeface="Calibri"/>
              <a:sym typeface="Calibri"/>
            </a:endParaRPr>
          </a:p>
        </p:txBody>
      </p:sp>
      <p:cxnSp>
        <p:nvCxnSpPr>
          <p:cNvPr id="157" name="Google Shape;157;p23"/>
          <p:cNvCxnSpPr/>
          <p:nvPr/>
        </p:nvCxnSpPr>
        <p:spPr>
          <a:xfrm>
            <a:off x="7366550" y="186902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23"/>
          <p:cNvCxnSpPr/>
          <p:nvPr/>
        </p:nvCxnSpPr>
        <p:spPr>
          <a:xfrm>
            <a:off x="7956600" y="1397000"/>
            <a:ext cx="0" cy="716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Naive Bayes</a:t>
            </a:r>
            <a:endParaRPr sz="2800">
              <a:solidFill>
                <a:schemeClr val="dk1"/>
              </a:solidFill>
              <a:latin typeface="Calibri"/>
              <a:ea typeface="Calibri"/>
              <a:cs typeface="Calibri"/>
              <a:sym typeface="Calibri"/>
            </a:endParaRPr>
          </a:p>
        </p:txBody>
      </p:sp>
      <p:sp>
        <p:nvSpPr>
          <p:cNvPr id="164" name="Google Shape;164;p24"/>
          <p:cNvSpPr txBox="1"/>
          <p:nvPr>
            <p:ph idx="1" type="body"/>
          </p:nvPr>
        </p:nvSpPr>
        <p:spPr>
          <a:xfrm>
            <a:off x="5752406" y="761596"/>
            <a:ext cx="5950527" cy="57306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Sinif ehtimalları:</a:t>
            </a:r>
            <a:endParaRPr/>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rPr lang="en-US" sz="2400"/>
              <a:t>Posterior ehtimallar</a:t>
            </a:r>
            <a:endParaRPr sz="2400"/>
          </a:p>
          <a:p>
            <a:pPr indent="-228600" lvl="0" marL="228600" rtl="0" algn="l">
              <a:lnSpc>
                <a:spcPct val="90000"/>
              </a:lnSpc>
              <a:spcBef>
                <a:spcPts val="1000"/>
              </a:spcBef>
              <a:spcAft>
                <a:spcPts val="0"/>
              </a:spcAft>
              <a:buClr>
                <a:schemeClr val="dk1"/>
              </a:buClr>
              <a:buSzPts val="2400"/>
              <a:buChar char="•"/>
            </a:pPr>
            <a:r>
              <a:rPr lang="en-US" sz="2400"/>
              <a:t>Sinif ”Yes”:</a:t>
            </a:r>
            <a:endParaRPr/>
          </a:p>
          <a:p>
            <a:pPr indent="0" lvl="0" marL="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Sinif “No”:</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Ehtimalları normallaşdırmaq:</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Final proqnoz:</a:t>
            </a:r>
            <a:endParaRPr/>
          </a:p>
        </p:txBody>
      </p:sp>
      <p:pic>
        <p:nvPicPr>
          <p:cNvPr id="165" name="Google Shape;165;p24"/>
          <p:cNvPicPr preferRelativeResize="0"/>
          <p:nvPr/>
        </p:nvPicPr>
        <p:blipFill rotWithShape="1">
          <a:blip r:embed="rId3">
            <a:alphaModFix/>
          </a:blip>
          <a:srcRect b="0" l="0" r="0" t="0"/>
          <a:stretch/>
        </p:blipFill>
        <p:spPr>
          <a:xfrm>
            <a:off x="332508" y="2255954"/>
            <a:ext cx="4646815" cy="3078754"/>
          </a:xfrm>
          <a:prstGeom prst="rect">
            <a:avLst/>
          </a:prstGeom>
          <a:noFill/>
          <a:ln>
            <a:noFill/>
          </a:ln>
        </p:spPr>
      </p:pic>
      <p:pic>
        <p:nvPicPr>
          <p:cNvPr id="166" name="Google Shape;166;p24"/>
          <p:cNvPicPr preferRelativeResize="0"/>
          <p:nvPr/>
        </p:nvPicPr>
        <p:blipFill rotWithShape="1">
          <a:blip r:embed="rId4">
            <a:alphaModFix/>
          </a:blip>
          <a:srcRect b="0" l="0" r="0" t="0"/>
          <a:stretch/>
        </p:blipFill>
        <p:spPr>
          <a:xfrm>
            <a:off x="7610577" y="2118196"/>
            <a:ext cx="2696507" cy="639849"/>
          </a:xfrm>
          <a:prstGeom prst="rect">
            <a:avLst/>
          </a:prstGeom>
          <a:noFill/>
          <a:ln>
            <a:noFill/>
          </a:ln>
        </p:spPr>
      </p:pic>
      <p:pic>
        <p:nvPicPr>
          <p:cNvPr id="167" name="Google Shape;167;p24"/>
          <p:cNvPicPr preferRelativeResize="0"/>
          <p:nvPr/>
        </p:nvPicPr>
        <p:blipFill rotWithShape="1">
          <a:blip r:embed="rId5">
            <a:alphaModFix/>
          </a:blip>
          <a:srcRect b="0" l="0" r="0" t="0"/>
          <a:stretch/>
        </p:blipFill>
        <p:spPr>
          <a:xfrm>
            <a:off x="7610576" y="2937265"/>
            <a:ext cx="2696507" cy="671794"/>
          </a:xfrm>
          <a:prstGeom prst="rect">
            <a:avLst/>
          </a:prstGeom>
          <a:noFill/>
          <a:ln>
            <a:noFill/>
          </a:ln>
        </p:spPr>
      </p:pic>
      <p:pic>
        <p:nvPicPr>
          <p:cNvPr id="168" name="Google Shape;168;p24"/>
          <p:cNvPicPr preferRelativeResize="0"/>
          <p:nvPr/>
        </p:nvPicPr>
        <p:blipFill rotWithShape="1">
          <a:blip r:embed="rId6">
            <a:alphaModFix/>
          </a:blip>
          <a:srcRect b="0" l="0" r="0" t="0"/>
          <a:stretch/>
        </p:blipFill>
        <p:spPr>
          <a:xfrm>
            <a:off x="7999752" y="854570"/>
            <a:ext cx="1077746" cy="580325"/>
          </a:xfrm>
          <a:prstGeom prst="rect">
            <a:avLst/>
          </a:prstGeom>
          <a:noFill/>
          <a:ln>
            <a:noFill/>
          </a:ln>
        </p:spPr>
      </p:pic>
      <p:pic>
        <p:nvPicPr>
          <p:cNvPr id="169" name="Google Shape;169;p24"/>
          <p:cNvPicPr preferRelativeResize="0"/>
          <p:nvPr/>
        </p:nvPicPr>
        <p:blipFill rotWithShape="1">
          <a:blip r:embed="rId7">
            <a:alphaModFix/>
          </a:blip>
          <a:srcRect b="0" l="0" r="0" t="0"/>
          <a:stretch/>
        </p:blipFill>
        <p:spPr>
          <a:xfrm>
            <a:off x="7999752" y="4478544"/>
            <a:ext cx="2994036" cy="673871"/>
          </a:xfrm>
          <a:prstGeom prst="rect">
            <a:avLst/>
          </a:prstGeom>
          <a:noFill/>
          <a:ln>
            <a:noFill/>
          </a:ln>
        </p:spPr>
      </p:pic>
      <p:pic>
        <p:nvPicPr>
          <p:cNvPr id="170" name="Google Shape;170;p24"/>
          <p:cNvPicPr preferRelativeResize="0"/>
          <p:nvPr/>
        </p:nvPicPr>
        <p:blipFill rotWithShape="1">
          <a:blip r:embed="rId8">
            <a:alphaModFix/>
          </a:blip>
          <a:srcRect b="0" l="0" r="0" t="0"/>
          <a:stretch/>
        </p:blipFill>
        <p:spPr>
          <a:xfrm>
            <a:off x="8004722" y="5666494"/>
            <a:ext cx="3017330" cy="673871"/>
          </a:xfrm>
          <a:prstGeom prst="rect">
            <a:avLst/>
          </a:prstGeom>
          <a:noFill/>
          <a:ln>
            <a:noFill/>
          </a:ln>
        </p:spPr>
      </p:pic>
      <p:sp>
        <p:nvSpPr>
          <p:cNvPr id="171" name="Google Shape;171;p24"/>
          <p:cNvSpPr txBox="1"/>
          <p:nvPr/>
        </p:nvSpPr>
        <p:spPr>
          <a:xfrm>
            <a:off x="2562250" y="2860125"/>
            <a:ext cx="8544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chemeClr val="lt1"/>
                </a:solidFill>
                <a:highlight>
                  <a:schemeClr val="dk1"/>
                </a:highlight>
                <a:latin typeface="Calibri"/>
                <a:ea typeface="Calibri"/>
                <a:cs typeface="Calibri"/>
                <a:sym typeface="Calibri"/>
              </a:rPr>
              <a:t>3/9</a:t>
            </a:r>
            <a:endParaRPr sz="2600">
              <a:solidFill>
                <a:schemeClr val="lt1"/>
              </a:solidFill>
              <a:highlight>
                <a:schemeClr val="dk1"/>
              </a:highlight>
              <a:latin typeface="Calibri"/>
              <a:ea typeface="Calibri"/>
              <a:cs typeface="Calibri"/>
              <a:sym typeface="Calibri"/>
            </a:endParaRPr>
          </a:p>
        </p:txBody>
      </p:sp>
      <p:sp>
        <p:nvSpPr>
          <p:cNvPr id="172" name="Google Shape;172;p24"/>
          <p:cNvSpPr txBox="1"/>
          <p:nvPr/>
        </p:nvSpPr>
        <p:spPr>
          <a:xfrm>
            <a:off x="3991225" y="2860125"/>
            <a:ext cx="8544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lt1"/>
                </a:solidFill>
                <a:highlight>
                  <a:schemeClr val="dk1"/>
                </a:highlight>
                <a:latin typeface="Calibri"/>
                <a:ea typeface="Calibri"/>
                <a:cs typeface="Calibri"/>
                <a:sym typeface="Calibri"/>
              </a:rPr>
              <a:t>2</a:t>
            </a:r>
            <a:r>
              <a:rPr lang="en-US" sz="2400">
                <a:solidFill>
                  <a:schemeClr val="lt1"/>
                </a:solidFill>
                <a:highlight>
                  <a:schemeClr val="dk1"/>
                </a:highlight>
                <a:latin typeface="Calibri"/>
                <a:ea typeface="Calibri"/>
                <a:cs typeface="Calibri"/>
                <a:sym typeface="Calibri"/>
              </a:rPr>
              <a:t>/5</a:t>
            </a:r>
            <a:endParaRPr sz="2400">
              <a:solidFill>
                <a:schemeClr val="lt1"/>
              </a:solidFill>
              <a:highlight>
                <a:schemeClr val="dk1"/>
              </a:highlight>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Naive Bayes</a:t>
            </a:r>
            <a:endParaRPr sz="2800">
              <a:solidFill>
                <a:schemeClr val="dk1"/>
              </a:solidFill>
              <a:latin typeface="Calibri"/>
              <a:ea typeface="Calibri"/>
              <a:cs typeface="Calibri"/>
              <a:sym typeface="Calibri"/>
            </a:endParaRPr>
          </a:p>
        </p:txBody>
      </p:sp>
      <p:sp>
        <p:nvSpPr>
          <p:cNvPr id="178" name="Google Shape;178;p25"/>
          <p:cNvSpPr txBox="1"/>
          <p:nvPr>
            <p:ph idx="1" type="body"/>
          </p:nvPr>
        </p:nvSpPr>
        <p:spPr>
          <a:xfrm>
            <a:off x="838200" y="1338350"/>
            <a:ext cx="10515600" cy="510462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Numerik dəyişənlər üçün Naive Bayes (Gaussian Naive Bayes):</a:t>
            </a:r>
            <a:endParaRPr/>
          </a:p>
        </p:txBody>
      </p:sp>
      <p:pic>
        <p:nvPicPr>
          <p:cNvPr id="179" name="Google Shape;179;p25"/>
          <p:cNvPicPr preferRelativeResize="0"/>
          <p:nvPr/>
        </p:nvPicPr>
        <p:blipFill rotWithShape="1">
          <a:blip r:embed="rId3">
            <a:alphaModFix/>
          </a:blip>
          <a:srcRect b="0" l="0" r="0" t="0"/>
          <a:stretch/>
        </p:blipFill>
        <p:spPr>
          <a:xfrm>
            <a:off x="3310472" y="2090510"/>
            <a:ext cx="5571055" cy="1478403"/>
          </a:xfrm>
          <a:prstGeom prst="rect">
            <a:avLst/>
          </a:prstGeom>
          <a:noFill/>
          <a:ln>
            <a:noFill/>
          </a:ln>
        </p:spPr>
      </p:pic>
      <p:pic>
        <p:nvPicPr>
          <p:cNvPr id="180" name="Google Shape;180;p25"/>
          <p:cNvPicPr preferRelativeResize="0"/>
          <p:nvPr/>
        </p:nvPicPr>
        <p:blipFill rotWithShape="1">
          <a:blip r:embed="rId4">
            <a:alphaModFix/>
          </a:blip>
          <a:srcRect b="0" l="0" r="0" t="0"/>
          <a:stretch/>
        </p:blipFill>
        <p:spPr>
          <a:xfrm>
            <a:off x="4164676" y="4118035"/>
            <a:ext cx="3724102" cy="6329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Support Vector Machines (SVM) </a:t>
            </a:r>
            <a:endParaRPr sz="2800">
              <a:solidFill>
                <a:schemeClr val="dk1"/>
              </a:solidFill>
              <a:latin typeface="Calibri"/>
              <a:ea typeface="Calibri"/>
              <a:cs typeface="Calibri"/>
              <a:sym typeface="Calibri"/>
            </a:endParaRPr>
          </a:p>
        </p:txBody>
      </p:sp>
      <p:pic>
        <p:nvPicPr>
          <p:cNvPr id="186" name="Google Shape;186;p26"/>
          <p:cNvPicPr preferRelativeResize="0"/>
          <p:nvPr>
            <p:ph idx="1" type="body"/>
          </p:nvPr>
        </p:nvPicPr>
        <p:blipFill rotWithShape="1">
          <a:blip r:embed="rId3">
            <a:alphaModFix/>
          </a:blip>
          <a:srcRect b="0" l="0" r="0" t="0"/>
          <a:stretch/>
        </p:blipFill>
        <p:spPr>
          <a:xfrm>
            <a:off x="2495564" y="1628782"/>
            <a:ext cx="7200872" cy="36004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Support Vector Machines (SVM) </a:t>
            </a:r>
            <a:endParaRPr sz="2800">
              <a:solidFill>
                <a:schemeClr val="dk1"/>
              </a:solidFill>
              <a:latin typeface="Calibri"/>
              <a:ea typeface="Calibri"/>
              <a:cs typeface="Calibri"/>
              <a:sym typeface="Calibri"/>
            </a:endParaRPr>
          </a:p>
        </p:txBody>
      </p:sp>
      <p:pic>
        <p:nvPicPr>
          <p:cNvPr id="192" name="Google Shape;192;p27"/>
          <p:cNvPicPr preferRelativeResize="0"/>
          <p:nvPr/>
        </p:nvPicPr>
        <p:blipFill rotWithShape="1">
          <a:blip r:embed="rId3">
            <a:alphaModFix/>
          </a:blip>
          <a:srcRect b="0" l="0" r="0" t="0"/>
          <a:stretch/>
        </p:blipFill>
        <p:spPr>
          <a:xfrm>
            <a:off x="2495564" y="1628782"/>
            <a:ext cx="7200871" cy="36004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Support Vector Machines (SVM) </a:t>
            </a:r>
            <a:endParaRPr sz="2800">
              <a:solidFill>
                <a:schemeClr val="dk1"/>
              </a:solidFill>
              <a:latin typeface="Calibri"/>
              <a:ea typeface="Calibri"/>
              <a:cs typeface="Calibri"/>
              <a:sym typeface="Calibri"/>
            </a:endParaRPr>
          </a:p>
        </p:txBody>
      </p:sp>
      <p:pic>
        <p:nvPicPr>
          <p:cNvPr id="198" name="Google Shape;198;p28"/>
          <p:cNvPicPr preferRelativeResize="0"/>
          <p:nvPr/>
        </p:nvPicPr>
        <p:blipFill rotWithShape="1">
          <a:blip r:embed="rId3">
            <a:alphaModFix/>
          </a:blip>
          <a:srcRect b="0" l="0" r="0" t="0"/>
          <a:stretch/>
        </p:blipFill>
        <p:spPr>
          <a:xfrm>
            <a:off x="2495564" y="1628782"/>
            <a:ext cx="7200872" cy="36004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Support Vector Machines (SVM) </a:t>
            </a:r>
            <a:endParaRPr sz="2800">
              <a:solidFill>
                <a:schemeClr val="dk1"/>
              </a:solidFill>
              <a:latin typeface="Calibri"/>
              <a:ea typeface="Calibri"/>
              <a:cs typeface="Calibri"/>
              <a:sym typeface="Calibri"/>
            </a:endParaRPr>
          </a:p>
        </p:txBody>
      </p:sp>
      <p:sp>
        <p:nvSpPr>
          <p:cNvPr id="204" name="Google Shape;204;p29"/>
          <p:cNvSpPr txBox="1"/>
          <p:nvPr>
            <p:ph idx="1" type="body"/>
          </p:nvPr>
        </p:nvSpPr>
        <p:spPr>
          <a:xfrm>
            <a:off x="838200" y="1825625"/>
            <a:ext cx="10515600" cy="331164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Hyperplane: Xüsusiyyətlər məkanında müxtəlif sinifləri ayıran qərar sərhədi və xətti təsnifatda wx + b = 0 tənliyi ilə təmsil olunur.</a:t>
            </a:r>
            <a:endParaRPr/>
          </a:p>
          <a:p>
            <a:pPr indent="-228600" lvl="0" marL="228600" rtl="0" algn="l">
              <a:lnSpc>
                <a:spcPct val="90000"/>
              </a:lnSpc>
              <a:spcBef>
                <a:spcPts val="1000"/>
              </a:spcBef>
              <a:spcAft>
                <a:spcPts val="0"/>
              </a:spcAft>
              <a:buClr>
                <a:schemeClr val="dk1"/>
              </a:buClr>
              <a:buSzPts val="2400"/>
              <a:buChar char="•"/>
            </a:pPr>
            <a:r>
              <a:rPr lang="en-US" sz="2400"/>
              <a:t>Support Vectors: SVM-də hyperplane’ə ən yaxın olan məlumat nöqtələridir. Hyperplane və kənarı müəyyən etmək üçün vacibdir.</a:t>
            </a:r>
            <a:endParaRPr/>
          </a:p>
          <a:p>
            <a:pPr indent="-228600" lvl="0" marL="228600" rtl="0" algn="l">
              <a:lnSpc>
                <a:spcPct val="90000"/>
              </a:lnSpc>
              <a:spcBef>
                <a:spcPts val="1000"/>
              </a:spcBef>
              <a:spcAft>
                <a:spcPts val="0"/>
              </a:spcAft>
              <a:buClr>
                <a:schemeClr val="dk1"/>
              </a:buClr>
              <a:buSzPts val="2400"/>
              <a:buChar char="•"/>
            </a:pPr>
            <a:r>
              <a:rPr lang="en-US" sz="2400"/>
              <a:t>Margin: Hyperplane və Support vektorlar arasındakı məsafə. SVM daha yaxşı təsnifat performansı üçün bu marjı maksimuma çatdırmağı hədəfləyir.</a:t>
            </a:r>
            <a:endParaRPr/>
          </a:p>
          <a:p>
            <a:pPr indent="-228600" lvl="0" marL="228600" rtl="0" algn="l">
              <a:lnSpc>
                <a:spcPct val="90000"/>
              </a:lnSpc>
              <a:spcBef>
                <a:spcPts val="1000"/>
              </a:spcBef>
              <a:spcAft>
                <a:spcPts val="0"/>
              </a:spcAft>
              <a:buClr>
                <a:schemeClr val="dk1"/>
              </a:buClr>
              <a:buSzPts val="2400"/>
              <a:buChar char="•"/>
            </a:pPr>
            <a:r>
              <a:rPr lang="en-US" sz="2400"/>
              <a:t>Kernel: SVM-ə qeyri-xətti olaraq ayrıla bilən məlumatları idarə etməyə imkan verən məlumatları daha yüksək ölçülü məkana uyğunlaşdıran funksiya.</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Support Vector Machines (SVM) </a:t>
            </a:r>
            <a:endParaRPr sz="2800">
              <a:solidFill>
                <a:schemeClr val="dk1"/>
              </a:solidFill>
              <a:latin typeface="Calibri"/>
              <a:ea typeface="Calibri"/>
              <a:cs typeface="Calibri"/>
              <a:sym typeface="Calibri"/>
            </a:endParaRPr>
          </a:p>
        </p:txBody>
      </p:sp>
      <p:sp>
        <p:nvSpPr>
          <p:cNvPr id="210" name="Google Shape;210;p30"/>
          <p:cNvSpPr txBox="1"/>
          <p:nvPr>
            <p:ph idx="1" type="body"/>
          </p:nvPr>
        </p:nvSpPr>
        <p:spPr>
          <a:xfrm>
            <a:off x="775392" y="1224193"/>
            <a:ext cx="10515600" cy="81782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1 müstəqil dəyişən</a:t>
            </a:r>
            <a:endParaRPr/>
          </a:p>
        </p:txBody>
      </p:sp>
      <p:pic>
        <p:nvPicPr>
          <p:cNvPr id="211" name="Google Shape;211;p30"/>
          <p:cNvPicPr preferRelativeResize="0"/>
          <p:nvPr/>
        </p:nvPicPr>
        <p:blipFill rotWithShape="1">
          <a:blip r:embed="rId3">
            <a:alphaModFix/>
          </a:blip>
          <a:srcRect b="0" l="0" r="0" t="0"/>
          <a:stretch/>
        </p:blipFill>
        <p:spPr>
          <a:xfrm>
            <a:off x="5178827" y="1051845"/>
            <a:ext cx="3874193" cy="1386126"/>
          </a:xfrm>
          <a:prstGeom prst="rect">
            <a:avLst/>
          </a:prstGeom>
          <a:noFill/>
          <a:ln>
            <a:noFill/>
          </a:ln>
        </p:spPr>
      </p:pic>
      <p:pic>
        <p:nvPicPr>
          <p:cNvPr id="212" name="Google Shape;212;p30"/>
          <p:cNvPicPr preferRelativeResize="0"/>
          <p:nvPr/>
        </p:nvPicPr>
        <p:blipFill rotWithShape="1">
          <a:blip r:embed="rId4">
            <a:alphaModFix/>
          </a:blip>
          <a:srcRect b="0" l="0" r="0" t="0"/>
          <a:stretch/>
        </p:blipFill>
        <p:spPr>
          <a:xfrm>
            <a:off x="775392" y="4577327"/>
            <a:ext cx="3231342" cy="550966"/>
          </a:xfrm>
          <a:prstGeom prst="rect">
            <a:avLst/>
          </a:prstGeom>
          <a:noFill/>
          <a:ln>
            <a:noFill/>
          </a:ln>
        </p:spPr>
      </p:pic>
      <p:pic>
        <p:nvPicPr>
          <p:cNvPr id="213" name="Google Shape;213;p30"/>
          <p:cNvPicPr preferRelativeResize="0"/>
          <p:nvPr/>
        </p:nvPicPr>
        <p:blipFill rotWithShape="1">
          <a:blip r:embed="rId5">
            <a:alphaModFix/>
          </a:blip>
          <a:srcRect b="0" l="0" r="0" t="0"/>
          <a:stretch/>
        </p:blipFill>
        <p:spPr>
          <a:xfrm>
            <a:off x="5178827" y="3470851"/>
            <a:ext cx="4500145" cy="2763918"/>
          </a:xfrm>
          <a:prstGeom prst="rect">
            <a:avLst/>
          </a:prstGeom>
          <a:noFill/>
          <a:ln>
            <a:noFill/>
          </a:ln>
        </p:spPr>
      </p:pic>
      <p:sp>
        <p:nvSpPr>
          <p:cNvPr id="214" name="Google Shape;214;p30"/>
          <p:cNvSpPr/>
          <p:nvPr/>
        </p:nvSpPr>
        <p:spPr>
          <a:xfrm>
            <a:off x="4006734" y="1348082"/>
            <a:ext cx="656705" cy="281868"/>
          </a:xfrm>
          <a:prstGeom prst="rightArrow">
            <a:avLst>
              <a:gd fmla="val 38203" name="adj1"/>
              <a:gd fmla="val 50000" name="adj2"/>
            </a:avLst>
          </a:prstGeom>
          <a:solidFill>
            <a:schemeClr val="accent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30"/>
          <p:cNvSpPr/>
          <p:nvPr/>
        </p:nvSpPr>
        <p:spPr>
          <a:xfrm rot="5400000">
            <a:off x="1921776" y="2297037"/>
            <a:ext cx="656705" cy="281868"/>
          </a:xfrm>
          <a:prstGeom prst="rightArrow">
            <a:avLst>
              <a:gd fmla="val 38203" name="adj1"/>
              <a:gd fmla="val 50000" name="adj2"/>
            </a:avLst>
          </a:prstGeom>
          <a:solidFill>
            <a:schemeClr val="accent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30"/>
          <p:cNvSpPr/>
          <p:nvPr/>
        </p:nvSpPr>
        <p:spPr>
          <a:xfrm>
            <a:off x="4227021" y="4711876"/>
            <a:ext cx="656705" cy="281868"/>
          </a:xfrm>
          <a:prstGeom prst="rightArrow">
            <a:avLst>
              <a:gd fmla="val 38203" name="adj1"/>
              <a:gd fmla="val 50000" name="adj2"/>
            </a:avLst>
          </a:prstGeom>
          <a:solidFill>
            <a:schemeClr val="accent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Decision Tree</a:t>
            </a:r>
            <a:endParaRPr sz="2800">
              <a:solidFill>
                <a:schemeClr val="dk1"/>
              </a:solidFill>
              <a:latin typeface="Calibri"/>
              <a:ea typeface="Calibri"/>
              <a:cs typeface="Calibri"/>
              <a:sym typeface="Calibri"/>
            </a:endParaRPr>
          </a:p>
        </p:txBody>
      </p:sp>
      <p:pic>
        <p:nvPicPr>
          <p:cNvPr id="222" name="Google Shape;222;p31"/>
          <p:cNvPicPr preferRelativeResize="0"/>
          <p:nvPr>
            <p:ph idx="1" type="body"/>
          </p:nvPr>
        </p:nvPicPr>
        <p:blipFill rotWithShape="1">
          <a:blip r:embed="rId3">
            <a:alphaModFix/>
          </a:blip>
          <a:srcRect b="0" l="0" r="0" t="0"/>
          <a:stretch/>
        </p:blipFill>
        <p:spPr>
          <a:xfrm>
            <a:off x="2853011" y="1807505"/>
            <a:ext cx="6485978" cy="32429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K-Nearest Neighbors (KNN)</a:t>
            </a:r>
            <a:endParaRPr sz="2800">
              <a:solidFill>
                <a:schemeClr val="dk1"/>
              </a:solidFill>
              <a:latin typeface="Calibri"/>
              <a:ea typeface="Calibri"/>
              <a:cs typeface="Calibri"/>
              <a:sym typeface="Calibri"/>
            </a:endParaRPr>
          </a:p>
        </p:txBody>
      </p:sp>
      <p:pic>
        <p:nvPicPr>
          <p:cNvPr id="90" name="Google Shape;90;p14"/>
          <p:cNvPicPr preferRelativeResize="0"/>
          <p:nvPr/>
        </p:nvPicPr>
        <p:blipFill rotWithShape="1">
          <a:blip r:embed="rId3">
            <a:alphaModFix/>
          </a:blip>
          <a:srcRect b="0" l="0" r="0" t="0"/>
          <a:stretch/>
        </p:blipFill>
        <p:spPr>
          <a:xfrm>
            <a:off x="2502593" y="1632296"/>
            <a:ext cx="7186814" cy="359340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Decision Tree</a:t>
            </a:r>
            <a:endParaRPr sz="2800">
              <a:solidFill>
                <a:schemeClr val="dk1"/>
              </a:solidFill>
              <a:latin typeface="Calibri"/>
              <a:ea typeface="Calibri"/>
              <a:cs typeface="Calibri"/>
              <a:sym typeface="Calibri"/>
            </a:endParaRPr>
          </a:p>
        </p:txBody>
      </p:sp>
      <p:pic>
        <p:nvPicPr>
          <p:cNvPr id="228" name="Google Shape;228;p32"/>
          <p:cNvPicPr preferRelativeResize="0"/>
          <p:nvPr/>
        </p:nvPicPr>
        <p:blipFill rotWithShape="1">
          <a:blip r:embed="rId3">
            <a:alphaModFix/>
          </a:blip>
          <a:srcRect b="0" l="0" r="0" t="0"/>
          <a:stretch/>
        </p:blipFill>
        <p:spPr>
          <a:xfrm>
            <a:off x="2853011" y="1807505"/>
            <a:ext cx="6485977" cy="32429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Decision Tree</a:t>
            </a:r>
            <a:endParaRPr sz="2800">
              <a:solidFill>
                <a:schemeClr val="dk1"/>
              </a:solidFill>
              <a:latin typeface="Calibri"/>
              <a:ea typeface="Calibri"/>
              <a:cs typeface="Calibri"/>
              <a:sym typeface="Calibri"/>
            </a:endParaRPr>
          </a:p>
        </p:txBody>
      </p:sp>
      <p:pic>
        <p:nvPicPr>
          <p:cNvPr id="234" name="Google Shape;234;p33"/>
          <p:cNvPicPr preferRelativeResize="0"/>
          <p:nvPr/>
        </p:nvPicPr>
        <p:blipFill rotWithShape="1">
          <a:blip r:embed="rId3">
            <a:alphaModFix/>
          </a:blip>
          <a:srcRect b="0" l="0" r="0" t="0"/>
          <a:stretch/>
        </p:blipFill>
        <p:spPr>
          <a:xfrm>
            <a:off x="2853011" y="1807505"/>
            <a:ext cx="6485977" cy="324298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4"/>
          <p:cNvPicPr preferRelativeResize="0"/>
          <p:nvPr/>
        </p:nvPicPr>
        <p:blipFill rotWithShape="1">
          <a:blip r:embed="rId3">
            <a:alphaModFix/>
          </a:blip>
          <a:srcRect b="12339" l="6009" r="9247" t="7084"/>
          <a:stretch/>
        </p:blipFill>
        <p:spPr>
          <a:xfrm>
            <a:off x="358670" y="1866205"/>
            <a:ext cx="5553705" cy="3125585"/>
          </a:xfrm>
          <a:prstGeom prst="rect">
            <a:avLst/>
          </a:prstGeom>
          <a:noFill/>
          <a:ln>
            <a:noFill/>
          </a:ln>
        </p:spPr>
      </p:pic>
      <p:pic>
        <p:nvPicPr>
          <p:cNvPr id="240" name="Google Shape;240;p34"/>
          <p:cNvPicPr preferRelativeResize="0"/>
          <p:nvPr>
            <p:ph idx="1" type="body"/>
          </p:nvPr>
        </p:nvPicPr>
        <p:blipFill rotWithShape="1">
          <a:blip r:embed="rId4">
            <a:alphaModFix/>
          </a:blip>
          <a:srcRect b="6243" l="8494" r="5895" t="5900"/>
          <a:stretch/>
        </p:blipFill>
        <p:spPr>
          <a:xfrm>
            <a:off x="6279626" y="758548"/>
            <a:ext cx="5729495" cy="5340901"/>
          </a:xfrm>
          <a:prstGeom prst="rect">
            <a:avLst/>
          </a:prstGeom>
          <a:noFill/>
          <a:ln>
            <a:noFill/>
          </a:ln>
        </p:spPr>
      </p:pic>
      <p:sp>
        <p:nvSpPr>
          <p:cNvPr id="241" name="Google Shape;241;p34"/>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Decision Tree</a:t>
            </a:r>
            <a:endParaRPr sz="2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Decision Tree</a:t>
            </a:r>
            <a:endParaRPr sz="2800">
              <a:solidFill>
                <a:schemeClr val="dk1"/>
              </a:solidFill>
              <a:latin typeface="Calibri"/>
              <a:ea typeface="Calibri"/>
              <a:cs typeface="Calibri"/>
              <a:sym typeface="Calibri"/>
            </a:endParaRPr>
          </a:p>
        </p:txBody>
      </p:sp>
      <p:pic>
        <p:nvPicPr>
          <p:cNvPr id="247" name="Google Shape;247;p35"/>
          <p:cNvPicPr preferRelativeResize="0"/>
          <p:nvPr/>
        </p:nvPicPr>
        <p:blipFill rotWithShape="1">
          <a:blip r:embed="rId3">
            <a:alphaModFix/>
          </a:blip>
          <a:srcRect b="0" l="0" r="0" t="0"/>
          <a:stretch/>
        </p:blipFill>
        <p:spPr>
          <a:xfrm>
            <a:off x="3363248" y="536171"/>
            <a:ext cx="5465503" cy="57856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ctrTitle"/>
          </p:nvPr>
        </p:nvSpPr>
        <p:spPr>
          <a:xfrm>
            <a:off x="1524000" y="1122362"/>
            <a:ext cx="9144000" cy="299243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Ensemble Learning Algorithms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Ensemble Learning</a:t>
            </a:r>
            <a:endParaRPr sz="2800">
              <a:solidFill>
                <a:schemeClr val="dk1"/>
              </a:solidFill>
              <a:latin typeface="Calibri"/>
              <a:ea typeface="Calibri"/>
              <a:cs typeface="Calibri"/>
              <a:sym typeface="Calibri"/>
            </a:endParaRPr>
          </a:p>
        </p:txBody>
      </p:sp>
      <p:sp>
        <p:nvSpPr>
          <p:cNvPr id="258" name="Google Shape;258;p37"/>
          <p:cNvSpPr txBox="1"/>
          <p:nvPr>
            <p:ph idx="1" type="body"/>
          </p:nvPr>
        </p:nvSpPr>
        <p:spPr>
          <a:xfrm>
            <a:off x="838200" y="806335"/>
            <a:ext cx="10515600" cy="17872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Ansambl öyrənməsi yalnız bir əvəzinə bir çox kiçik modeldən istifadə etdiyimiz bir üsuldur. Bu modellərin hər biri tək başına çox güclü olmaya bilər, lakin biz onların nəticələrini bir araya gətirdikdə daha yaxşı və dəqiq cavab alırıq. Bu, sadəcə bir nəfər əvəzinə bir qrup insandan məsləhət istəmək kimidir – hər biri bir az səhv ola bilər, lakin onlar birlikdə adətən daha yaxşı cavab verirlər.</a:t>
            </a:r>
            <a:endParaRPr/>
          </a:p>
        </p:txBody>
      </p:sp>
      <p:pic>
        <p:nvPicPr>
          <p:cNvPr id="259" name="Google Shape;259;p37"/>
          <p:cNvPicPr preferRelativeResize="0"/>
          <p:nvPr/>
        </p:nvPicPr>
        <p:blipFill rotWithShape="1">
          <a:blip r:embed="rId3">
            <a:alphaModFix/>
          </a:blip>
          <a:srcRect b="0" l="0" r="0" t="0"/>
          <a:stretch/>
        </p:blipFill>
        <p:spPr>
          <a:xfrm>
            <a:off x="2753359" y="2876686"/>
            <a:ext cx="6685281" cy="33426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Ensemble Learning</a:t>
            </a:r>
            <a:endParaRPr sz="2800">
              <a:solidFill>
                <a:schemeClr val="dk1"/>
              </a:solidFill>
              <a:latin typeface="Calibri"/>
              <a:ea typeface="Calibri"/>
              <a:cs typeface="Calibri"/>
              <a:sym typeface="Calibri"/>
            </a:endParaRPr>
          </a:p>
        </p:txBody>
      </p:sp>
      <p:pic>
        <p:nvPicPr>
          <p:cNvPr id="265" name="Google Shape;265;p38"/>
          <p:cNvPicPr preferRelativeResize="0"/>
          <p:nvPr/>
        </p:nvPicPr>
        <p:blipFill rotWithShape="1">
          <a:blip r:embed="rId3">
            <a:alphaModFix/>
          </a:blip>
          <a:srcRect b="0" l="0" r="0" t="0"/>
          <a:stretch/>
        </p:blipFill>
        <p:spPr>
          <a:xfrm>
            <a:off x="2797914" y="1779957"/>
            <a:ext cx="6596171" cy="32980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idx="1" type="body"/>
          </p:nvPr>
        </p:nvSpPr>
        <p:spPr>
          <a:xfrm>
            <a:off x="838199" y="851693"/>
            <a:ext cx="10515600" cy="19038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t>Bagging</a:t>
            </a:r>
            <a:r>
              <a:rPr lang="en-US" sz="2400"/>
              <a:t> (Torbalama) - Bootstrap Aggregating:</a:t>
            </a:r>
            <a:endParaRPr/>
          </a:p>
          <a:p>
            <a:pPr indent="0" lvl="0" marL="0" rtl="0" algn="l">
              <a:lnSpc>
                <a:spcPct val="90000"/>
              </a:lnSpc>
              <a:spcBef>
                <a:spcPts val="1000"/>
              </a:spcBef>
              <a:spcAft>
                <a:spcPts val="0"/>
              </a:spcAft>
              <a:buClr>
                <a:schemeClr val="dk1"/>
              </a:buClr>
              <a:buSzPts val="2400"/>
              <a:buNone/>
            </a:pPr>
            <a:r>
              <a:rPr lang="en-US" sz="2400"/>
              <a:t>Modellərə train datasının müxtəlif təsadüfi alt çoxluqları üzrə müstəqil şəkildə öyrədilir. Onların nəticələri daha sonra birləşdirilir - adətən orta hesablama (reqressiya üçün) və ya səsvermə (təsnifat üçün). Bu, müxtəlifliyi azaltmağa kömək edir və həddindən artıq uyğunlaşmanın (overfitting) qarşısını alır.</a:t>
            </a:r>
            <a:endParaRPr sz="2400"/>
          </a:p>
        </p:txBody>
      </p:sp>
      <p:sp>
        <p:nvSpPr>
          <p:cNvPr id="271" name="Google Shape;271;p39"/>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Ensemble Learning</a:t>
            </a:r>
            <a:endParaRPr sz="2800">
              <a:solidFill>
                <a:schemeClr val="dk1"/>
              </a:solidFill>
              <a:latin typeface="Calibri"/>
              <a:ea typeface="Calibri"/>
              <a:cs typeface="Calibri"/>
              <a:sym typeface="Calibri"/>
            </a:endParaRPr>
          </a:p>
        </p:txBody>
      </p:sp>
      <p:pic>
        <p:nvPicPr>
          <p:cNvPr id="272" name="Google Shape;272;p39"/>
          <p:cNvPicPr preferRelativeResize="0"/>
          <p:nvPr/>
        </p:nvPicPr>
        <p:blipFill rotWithShape="1">
          <a:blip r:embed="rId3">
            <a:alphaModFix/>
          </a:blip>
          <a:srcRect b="0" l="0" r="0" t="0"/>
          <a:stretch/>
        </p:blipFill>
        <p:spPr>
          <a:xfrm>
            <a:off x="2676235" y="3025833"/>
            <a:ext cx="6839527" cy="34197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idx="1" type="body"/>
          </p:nvPr>
        </p:nvSpPr>
        <p:spPr>
          <a:xfrm>
            <a:off x="838199" y="851693"/>
            <a:ext cx="10515600" cy="19038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t>Boosting</a:t>
            </a:r>
            <a:r>
              <a:rPr lang="en-US" sz="2400"/>
              <a:t> (Gücləndirmə):</a:t>
            </a:r>
            <a:endParaRPr/>
          </a:p>
          <a:p>
            <a:pPr indent="0" lvl="0" marL="0" rtl="0" algn="l">
              <a:lnSpc>
                <a:spcPct val="90000"/>
              </a:lnSpc>
              <a:spcBef>
                <a:spcPts val="1000"/>
              </a:spcBef>
              <a:spcAft>
                <a:spcPts val="0"/>
              </a:spcAft>
              <a:buClr>
                <a:schemeClr val="dk1"/>
              </a:buClr>
              <a:buSzPts val="2400"/>
              <a:buNone/>
            </a:pPr>
            <a:r>
              <a:rPr lang="en-US" sz="2400"/>
              <a:t>Modellər bir-birinin ardınca öyrədilir. Hər bir yeni model əvvəlkilərin səhvlərini düzəltməyə fokuslanır. Yekun proqnoz bütün modellərin çəkili birləşməsidir ki, bu da qərəzliyi azaltmağa (overfitting) və dəqiqliyi artırmağa kömək edir.</a:t>
            </a:r>
            <a:endParaRPr sz="2400"/>
          </a:p>
        </p:txBody>
      </p:sp>
      <p:sp>
        <p:nvSpPr>
          <p:cNvPr id="278" name="Google Shape;278;p40"/>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Ensemble Learning</a:t>
            </a:r>
            <a:endParaRPr sz="2800">
              <a:solidFill>
                <a:schemeClr val="dk1"/>
              </a:solidFill>
              <a:latin typeface="Calibri"/>
              <a:ea typeface="Calibri"/>
              <a:cs typeface="Calibri"/>
              <a:sym typeface="Calibri"/>
            </a:endParaRPr>
          </a:p>
        </p:txBody>
      </p:sp>
      <p:pic>
        <p:nvPicPr>
          <p:cNvPr id="279" name="Google Shape;279;p40"/>
          <p:cNvPicPr preferRelativeResize="0"/>
          <p:nvPr/>
        </p:nvPicPr>
        <p:blipFill rotWithShape="1">
          <a:blip r:embed="rId3">
            <a:alphaModFix/>
          </a:blip>
          <a:srcRect b="0" l="0" r="0" t="0"/>
          <a:stretch/>
        </p:blipFill>
        <p:spPr>
          <a:xfrm>
            <a:off x="2676236" y="3084022"/>
            <a:ext cx="6839526" cy="34197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Ensemble Learning</a:t>
            </a:r>
            <a:endParaRPr sz="2800">
              <a:solidFill>
                <a:schemeClr val="dk1"/>
              </a:solidFill>
              <a:latin typeface="Calibri"/>
              <a:ea typeface="Calibri"/>
              <a:cs typeface="Calibri"/>
              <a:sym typeface="Calibri"/>
            </a:endParaRPr>
          </a:p>
        </p:txBody>
      </p:sp>
      <p:pic>
        <p:nvPicPr>
          <p:cNvPr id="285" name="Google Shape;285;p41"/>
          <p:cNvPicPr preferRelativeResize="0"/>
          <p:nvPr/>
        </p:nvPicPr>
        <p:blipFill rotWithShape="1">
          <a:blip r:embed="rId3">
            <a:alphaModFix/>
          </a:blip>
          <a:srcRect b="0" l="0" r="0" t="9467"/>
          <a:stretch/>
        </p:blipFill>
        <p:spPr>
          <a:xfrm>
            <a:off x="5452264" y="964276"/>
            <a:ext cx="4403474" cy="5569045"/>
          </a:xfrm>
          <a:prstGeom prst="rect">
            <a:avLst/>
          </a:prstGeom>
          <a:noFill/>
          <a:ln>
            <a:noFill/>
          </a:ln>
        </p:spPr>
      </p:pic>
      <p:pic>
        <p:nvPicPr>
          <p:cNvPr id="286" name="Google Shape;286;p41"/>
          <p:cNvPicPr preferRelativeResize="0"/>
          <p:nvPr/>
        </p:nvPicPr>
        <p:blipFill rotWithShape="1">
          <a:blip r:embed="rId4">
            <a:alphaModFix/>
          </a:blip>
          <a:srcRect b="7885" l="3689" r="51283" t="8455"/>
          <a:stretch/>
        </p:blipFill>
        <p:spPr>
          <a:xfrm>
            <a:off x="2152997" y="964276"/>
            <a:ext cx="2593571" cy="2710621"/>
          </a:xfrm>
          <a:prstGeom prst="rect">
            <a:avLst/>
          </a:prstGeom>
          <a:noFill/>
          <a:ln>
            <a:noFill/>
          </a:ln>
        </p:spPr>
      </p:pic>
      <p:pic>
        <p:nvPicPr>
          <p:cNvPr id="287" name="Google Shape;287;p41"/>
          <p:cNvPicPr preferRelativeResize="0"/>
          <p:nvPr/>
        </p:nvPicPr>
        <p:blipFill rotWithShape="1">
          <a:blip r:embed="rId4">
            <a:alphaModFix/>
          </a:blip>
          <a:srcRect b="8567" l="51283" r="3690" t="7771"/>
          <a:stretch/>
        </p:blipFill>
        <p:spPr>
          <a:xfrm>
            <a:off x="2152997" y="3674897"/>
            <a:ext cx="2593571" cy="27106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K-Nearest Neighbors (KNN)</a:t>
            </a:r>
            <a:endParaRPr sz="2800">
              <a:solidFill>
                <a:schemeClr val="dk1"/>
              </a:solidFill>
              <a:latin typeface="Calibri"/>
              <a:ea typeface="Calibri"/>
              <a:cs typeface="Calibri"/>
              <a:sym typeface="Calibri"/>
            </a:endParaRPr>
          </a:p>
        </p:txBody>
      </p:sp>
      <p:pic>
        <p:nvPicPr>
          <p:cNvPr id="96" name="Google Shape;96;p15"/>
          <p:cNvPicPr preferRelativeResize="0"/>
          <p:nvPr/>
        </p:nvPicPr>
        <p:blipFill rotWithShape="1">
          <a:blip r:embed="rId3">
            <a:alphaModFix/>
          </a:blip>
          <a:srcRect b="0" l="0" r="0" t="0"/>
          <a:stretch/>
        </p:blipFill>
        <p:spPr>
          <a:xfrm>
            <a:off x="2502593" y="1632296"/>
            <a:ext cx="7186814" cy="359340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idx="1" type="body"/>
          </p:nvPr>
        </p:nvSpPr>
        <p:spPr>
          <a:xfrm>
            <a:off x="838199" y="851693"/>
            <a:ext cx="10515600" cy="19038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t>Stacking</a:t>
            </a:r>
            <a:r>
              <a:rPr lang="en-US" sz="2400"/>
              <a:t> (Yığma):</a:t>
            </a:r>
            <a:endParaRPr/>
          </a:p>
          <a:p>
            <a:pPr indent="0" lvl="0" marL="0" rtl="0" algn="l">
              <a:lnSpc>
                <a:spcPct val="90000"/>
              </a:lnSpc>
              <a:spcBef>
                <a:spcPts val="1000"/>
              </a:spcBef>
              <a:spcAft>
                <a:spcPts val="0"/>
              </a:spcAft>
              <a:buClr>
                <a:schemeClr val="dk1"/>
              </a:buClr>
              <a:buSzPts val="2400"/>
              <a:buNone/>
            </a:pPr>
            <a:r>
              <a:rPr lang="en-US" sz="2400"/>
              <a:t>Çoxsaylı müxtəlif modellər (çox vaxt müxtəlif növlər) öyrədilir və onların proqnozları meta-model adlanan son model üçün giriş kimi istifadə olunur. Meta-model hər hansı fərdi modeldən daha yaxşı performansa nail olmaq üçün əsas modellərin proqnozlarını ən yaxşı şəkildə birləşdirməyi öyrənir.</a:t>
            </a:r>
            <a:endParaRPr sz="2400"/>
          </a:p>
        </p:txBody>
      </p:sp>
      <p:sp>
        <p:nvSpPr>
          <p:cNvPr id="293" name="Google Shape;293;p42"/>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Ensemble Learning</a:t>
            </a:r>
            <a:endParaRPr sz="2800">
              <a:solidFill>
                <a:schemeClr val="dk1"/>
              </a:solidFill>
              <a:latin typeface="Calibri"/>
              <a:ea typeface="Calibri"/>
              <a:cs typeface="Calibri"/>
              <a:sym typeface="Calibri"/>
            </a:endParaRPr>
          </a:p>
        </p:txBody>
      </p:sp>
      <p:pic>
        <p:nvPicPr>
          <p:cNvPr id="294" name="Google Shape;294;p42"/>
          <p:cNvPicPr preferRelativeResize="0"/>
          <p:nvPr/>
        </p:nvPicPr>
        <p:blipFill rotWithShape="1">
          <a:blip r:embed="rId3">
            <a:alphaModFix/>
          </a:blip>
          <a:srcRect b="0" l="0" r="0" t="0"/>
          <a:stretch/>
        </p:blipFill>
        <p:spPr>
          <a:xfrm>
            <a:off x="2676236" y="3084022"/>
            <a:ext cx="6839525" cy="34197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Ensemble Learning</a:t>
            </a:r>
            <a:endParaRPr sz="2800">
              <a:solidFill>
                <a:schemeClr val="dk1"/>
              </a:solidFill>
              <a:latin typeface="Calibri"/>
              <a:ea typeface="Calibri"/>
              <a:cs typeface="Calibri"/>
              <a:sym typeface="Calibri"/>
            </a:endParaRPr>
          </a:p>
        </p:txBody>
      </p:sp>
      <p:pic>
        <p:nvPicPr>
          <p:cNvPr id="300" name="Google Shape;300;p43"/>
          <p:cNvPicPr preferRelativeResize="0"/>
          <p:nvPr/>
        </p:nvPicPr>
        <p:blipFill rotWithShape="1">
          <a:blip r:embed="rId3">
            <a:alphaModFix/>
          </a:blip>
          <a:srcRect b="0" l="0" r="0" t="0"/>
          <a:stretch/>
        </p:blipFill>
        <p:spPr>
          <a:xfrm>
            <a:off x="666922" y="2071730"/>
            <a:ext cx="10858156" cy="27145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Ensemble Learning</a:t>
            </a:r>
            <a:endParaRPr sz="2800">
              <a:solidFill>
                <a:schemeClr val="dk1"/>
              </a:solidFill>
              <a:latin typeface="Calibri"/>
              <a:ea typeface="Calibri"/>
              <a:cs typeface="Calibri"/>
              <a:sym typeface="Calibri"/>
            </a:endParaRPr>
          </a:p>
        </p:txBody>
      </p:sp>
      <p:pic>
        <p:nvPicPr>
          <p:cNvPr id="306" name="Google Shape;306;p44"/>
          <p:cNvPicPr preferRelativeResize="0"/>
          <p:nvPr/>
        </p:nvPicPr>
        <p:blipFill rotWithShape="1">
          <a:blip r:embed="rId3">
            <a:alphaModFix/>
          </a:blip>
          <a:srcRect b="0" l="0" r="0" t="0"/>
          <a:stretch/>
        </p:blipFill>
        <p:spPr>
          <a:xfrm>
            <a:off x="154286" y="1429789"/>
            <a:ext cx="11883427" cy="399842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aphicFrame>
        <p:nvGraphicFramePr>
          <p:cNvPr id="311" name="Google Shape;311;p45"/>
          <p:cNvGraphicFramePr/>
          <p:nvPr/>
        </p:nvGraphicFramePr>
        <p:xfrm>
          <a:off x="1271715" y="1669106"/>
          <a:ext cx="3000000" cy="3000000"/>
        </p:xfrm>
        <a:graphic>
          <a:graphicData uri="http://schemas.openxmlformats.org/drawingml/2006/table">
            <a:tbl>
              <a:tblPr bandRow="1" firstRow="1">
                <a:noFill/>
                <a:tableStyleId>{0058FCE0-8840-423D-97B8-CAC1A712816E}</a:tableStyleId>
              </a:tblPr>
              <a:tblGrid>
                <a:gridCol w="2564025"/>
                <a:gridCol w="1565200"/>
                <a:gridCol w="2421925"/>
                <a:gridCol w="1309825"/>
                <a:gridCol w="1787600"/>
              </a:tblGrid>
              <a:tr h="370850">
                <a:tc>
                  <a:txBody>
                    <a:bodyPr/>
                    <a:lstStyle/>
                    <a:p>
                      <a:pPr indent="0" lvl="0" marL="0" marR="0" rtl="0" algn="ctr">
                        <a:spcBef>
                          <a:spcPts val="0"/>
                        </a:spcBef>
                        <a:spcAft>
                          <a:spcPts val="0"/>
                        </a:spcAft>
                        <a:buNone/>
                      </a:pPr>
                      <a:r>
                        <a:rPr lang="en-US" sz="1800" u="none" cap="none" strike="noStrike"/>
                        <a:t>Alqoritma</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Outlier həssaslığı</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Kateqorik dəyişənləri kodlaşdırılması</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Data Scaling</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Multicollinearity həssaslığı</a:t>
                      </a:r>
                      <a:endParaRPr sz="1800" u="none" cap="none" strike="noStrike"/>
                    </a:p>
                  </a:txBody>
                  <a:tcPr marT="45725" marB="45725" marR="91450" marL="91450"/>
                </a:tc>
              </a:tr>
              <a:tr h="370850">
                <a:tc>
                  <a:txBody>
                    <a:bodyPr/>
                    <a:lstStyle/>
                    <a:p>
                      <a:pPr indent="0" lvl="0" marL="0" marR="0" rtl="0" algn="l">
                        <a:spcBef>
                          <a:spcPts val="0"/>
                        </a:spcBef>
                        <a:spcAft>
                          <a:spcPts val="0"/>
                        </a:spcAft>
                        <a:buNone/>
                      </a:pPr>
                      <a:r>
                        <a:rPr lang="en-US" sz="1800" u="none" cap="none" strike="noStrike"/>
                        <a:t>GLM</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Çox yüksək</a:t>
                      </a:r>
                      <a:endParaRPr/>
                    </a:p>
                  </a:txBody>
                  <a:tcPr marT="45725" marB="45725" marR="91450" marL="91450"/>
                </a:tc>
                <a:tc>
                  <a:txBody>
                    <a:bodyPr/>
                    <a:lstStyle/>
                    <a:p>
                      <a:pPr indent="0" lvl="0" marL="0" marR="0" rtl="0" algn="l">
                        <a:spcBef>
                          <a:spcPts val="0"/>
                        </a:spcBef>
                        <a:spcAft>
                          <a:spcPts val="0"/>
                        </a:spcAft>
                        <a:buNone/>
                      </a:pPr>
                      <a:r>
                        <a:rPr lang="en-US" sz="1800"/>
                        <a:t>Lazımdır</a:t>
                      </a:r>
                      <a:endParaRPr/>
                    </a:p>
                  </a:txBody>
                  <a:tcPr marT="45725" marB="45725" marR="91450" marL="91450"/>
                </a:tc>
                <a:tc>
                  <a:txBody>
                    <a:bodyPr/>
                    <a:lstStyle/>
                    <a:p>
                      <a:pPr indent="0" lvl="0" marL="0" marR="0" rtl="0" algn="l">
                        <a:spcBef>
                          <a:spcPts val="0"/>
                        </a:spcBef>
                        <a:spcAft>
                          <a:spcPts val="0"/>
                        </a:spcAft>
                        <a:buNone/>
                      </a:pPr>
                      <a:r>
                        <a:rPr lang="en-US" sz="1800"/>
                        <a:t>Lazımdır</a:t>
                      </a:r>
                      <a:endParaRPr/>
                    </a:p>
                  </a:txBody>
                  <a:tcPr marT="45725" marB="45725" marR="91450" marL="91450"/>
                </a:tc>
                <a:tc>
                  <a:txBody>
                    <a:bodyPr/>
                    <a:lstStyle/>
                    <a:p>
                      <a:pPr indent="0" lvl="0" marL="0" marR="0" rtl="0" algn="l">
                        <a:spcBef>
                          <a:spcPts val="0"/>
                        </a:spcBef>
                        <a:spcAft>
                          <a:spcPts val="0"/>
                        </a:spcAft>
                        <a:buNone/>
                      </a:pPr>
                      <a:r>
                        <a:rPr lang="en-US" sz="1800"/>
                        <a:t>Çox yüksək</a:t>
                      </a:r>
                      <a:endParaRPr/>
                    </a:p>
                  </a:txBody>
                  <a:tcPr marT="45725" marB="45725" marR="91450" marL="91450"/>
                </a:tc>
              </a:tr>
              <a:tr h="370850">
                <a:tc>
                  <a:txBody>
                    <a:bodyPr/>
                    <a:lstStyle/>
                    <a:p>
                      <a:pPr indent="0" lvl="0" marL="0" marR="0" rtl="0" algn="l">
                        <a:spcBef>
                          <a:spcPts val="0"/>
                        </a:spcBef>
                        <a:spcAft>
                          <a:spcPts val="0"/>
                        </a:spcAft>
                        <a:buNone/>
                      </a:pPr>
                      <a:r>
                        <a:rPr lang="en-US" sz="1800"/>
                        <a:t>KNN</a:t>
                      </a:r>
                      <a:endParaRPr/>
                    </a:p>
                  </a:txBody>
                  <a:tcPr marT="45725" marB="45725" marR="91450" marL="91450"/>
                </a:tc>
                <a:tc>
                  <a:txBody>
                    <a:bodyPr/>
                    <a:lstStyle/>
                    <a:p>
                      <a:pPr indent="0" lvl="0" marL="0" marR="0" rtl="0" algn="l">
                        <a:spcBef>
                          <a:spcPts val="0"/>
                        </a:spcBef>
                        <a:spcAft>
                          <a:spcPts val="0"/>
                        </a:spcAft>
                        <a:buNone/>
                      </a:pPr>
                      <a:r>
                        <a:rPr lang="en-US" sz="1800"/>
                        <a:t>Çox yüksək</a:t>
                      </a:r>
                      <a:endParaRPr/>
                    </a:p>
                  </a:txBody>
                  <a:tcPr marT="45725" marB="45725" marR="91450" marL="91450"/>
                </a:tc>
                <a:tc>
                  <a:txBody>
                    <a:bodyPr/>
                    <a:lstStyle/>
                    <a:p>
                      <a:pPr indent="0" lvl="0" marL="0" marR="0" rtl="0" algn="l">
                        <a:spcBef>
                          <a:spcPts val="0"/>
                        </a:spcBef>
                        <a:spcAft>
                          <a:spcPts val="0"/>
                        </a:spcAft>
                        <a:buNone/>
                      </a:pPr>
                      <a:r>
                        <a:rPr lang="en-US" sz="1800"/>
                        <a:t>Lazımdır</a:t>
                      </a:r>
                      <a:endParaRPr/>
                    </a:p>
                  </a:txBody>
                  <a:tcPr marT="45725" marB="45725" marR="91450" marL="91450"/>
                </a:tc>
                <a:tc>
                  <a:txBody>
                    <a:bodyPr/>
                    <a:lstStyle/>
                    <a:p>
                      <a:pPr indent="0" lvl="0" marL="0" marR="0" rtl="0" algn="l">
                        <a:spcBef>
                          <a:spcPts val="0"/>
                        </a:spcBef>
                        <a:spcAft>
                          <a:spcPts val="0"/>
                        </a:spcAft>
                        <a:buNone/>
                      </a:pPr>
                      <a:r>
                        <a:rPr lang="en-US" sz="1800"/>
                        <a:t>Lazımdır</a:t>
                      </a:r>
                      <a:endParaRPr/>
                    </a:p>
                  </a:txBody>
                  <a:tcPr marT="45725" marB="45725" marR="91450" marL="91450"/>
                </a:tc>
                <a:tc>
                  <a:txBody>
                    <a:bodyPr/>
                    <a:lstStyle/>
                    <a:p>
                      <a:pPr indent="0" lvl="0" marL="0" marR="0" rtl="0" algn="l">
                        <a:spcBef>
                          <a:spcPts val="0"/>
                        </a:spcBef>
                        <a:spcAft>
                          <a:spcPts val="0"/>
                        </a:spcAft>
                        <a:buNone/>
                      </a:pPr>
                      <a:r>
                        <a:rPr lang="en-US" sz="1800"/>
                        <a:t>Az</a:t>
                      </a:r>
                      <a:endParaRPr/>
                    </a:p>
                  </a:txBody>
                  <a:tcPr marT="45725" marB="45725" marR="91450" marL="91450"/>
                </a:tc>
              </a:tr>
              <a:tr h="370850">
                <a:tc>
                  <a:txBody>
                    <a:bodyPr/>
                    <a:lstStyle/>
                    <a:p>
                      <a:pPr indent="0" lvl="0" marL="0" marR="0" rtl="0" algn="l">
                        <a:spcBef>
                          <a:spcPts val="0"/>
                        </a:spcBef>
                        <a:spcAft>
                          <a:spcPts val="0"/>
                        </a:spcAft>
                        <a:buNone/>
                      </a:pPr>
                      <a:r>
                        <a:rPr lang="en-US" sz="1800"/>
                        <a:t>Naive Bayes</a:t>
                      </a:r>
                      <a:endParaRPr/>
                    </a:p>
                  </a:txBody>
                  <a:tcPr marT="45725" marB="45725" marR="91450" marL="91450"/>
                </a:tc>
                <a:tc>
                  <a:txBody>
                    <a:bodyPr/>
                    <a:lstStyle/>
                    <a:p>
                      <a:pPr indent="0" lvl="0" marL="0" marR="0" rtl="0" algn="l">
                        <a:spcBef>
                          <a:spcPts val="0"/>
                        </a:spcBef>
                        <a:spcAft>
                          <a:spcPts val="0"/>
                        </a:spcAft>
                        <a:buNone/>
                      </a:pPr>
                      <a:r>
                        <a:rPr lang="en-US" sz="1800"/>
                        <a:t>Az</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Lazım deyil</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Lazım deyil</a:t>
                      </a:r>
                      <a:endParaRPr/>
                    </a:p>
                  </a:txBody>
                  <a:tcPr marT="45725" marB="45725" marR="91450" marL="91450"/>
                </a:tc>
                <a:tc>
                  <a:txBody>
                    <a:bodyPr/>
                    <a:lstStyle/>
                    <a:p>
                      <a:pPr indent="0" lvl="0" marL="0" marR="0" rtl="0" algn="l">
                        <a:spcBef>
                          <a:spcPts val="0"/>
                        </a:spcBef>
                        <a:spcAft>
                          <a:spcPts val="0"/>
                        </a:spcAft>
                        <a:buNone/>
                      </a:pPr>
                      <a:r>
                        <a:rPr lang="en-US" sz="1800"/>
                        <a:t>Az</a:t>
                      </a:r>
                      <a:endParaRPr/>
                    </a:p>
                  </a:txBody>
                  <a:tcPr marT="45725" marB="45725" marR="91450" marL="91450"/>
                </a:tc>
              </a:tr>
              <a:tr h="370850">
                <a:tc>
                  <a:txBody>
                    <a:bodyPr/>
                    <a:lstStyle/>
                    <a:p>
                      <a:pPr indent="0" lvl="0" marL="0" marR="0" rtl="0" algn="l">
                        <a:spcBef>
                          <a:spcPts val="0"/>
                        </a:spcBef>
                        <a:spcAft>
                          <a:spcPts val="0"/>
                        </a:spcAft>
                        <a:buNone/>
                      </a:pPr>
                      <a:r>
                        <a:rPr lang="en-US" sz="1800"/>
                        <a:t>SVM</a:t>
                      </a:r>
                      <a:endParaRPr/>
                    </a:p>
                  </a:txBody>
                  <a:tcPr marT="45725" marB="45725" marR="91450" marL="91450"/>
                </a:tc>
                <a:tc>
                  <a:txBody>
                    <a:bodyPr/>
                    <a:lstStyle/>
                    <a:p>
                      <a:pPr indent="0" lvl="0" marL="0" marR="0" rtl="0" algn="l">
                        <a:spcBef>
                          <a:spcPts val="0"/>
                        </a:spcBef>
                        <a:spcAft>
                          <a:spcPts val="0"/>
                        </a:spcAft>
                        <a:buNone/>
                      </a:pPr>
                      <a:r>
                        <a:rPr lang="en-US" sz="1800"/>
                        <a:t>Yüksək</a:t>
                      </a:r>
                      <a:endParaRPr/>
                    </a:p>
                  </a:txBody>
                  <a:tcPr marT="45725" marB="45725" marR="91450" marL="91450"/>
                </a:tc>
                <a:tc>
                  <a:txBody>
                    <a:bodyPr/>
                    <a:lstStyle/>
                    <a:p>
                      <a:pPr indent="0" lvl="0" marL="0" marR="0" rtl="0" algn="l">
                        <a:spcBef>
                          <a:spcPts val="0"/>
                        </a:spcBef>
                        <a:spcAft>
                          <a:spcPts val="0"/>
                        </a:spcAft>
                        <a:buNone/>
                      </a:pPr>
                      <a:r>
                        <a:rPr lang="en-US" sz="1800"/>
                        <a:t>Lazımdır</a:t>
                      </a:r>
                      <a:endParaRPr/>
                    </a:p>
                  </a:txBody>
                  <a:tcPr marT="45725" marB="45725" marR="91450" marL="91450"/>
                </a:tc>
                <a:tc>
                  <a:txBody>
                    <a:bodyPr/>
                    <a:lstStyle/>
                    <a:p>
                      <a:pPr indent="0" lvl="0" marL="0" marR="0" rtl="0" algn="l">
                        <a:spcBef>
                          <a:spcPts val="0"/>
                        </a:spcBef>
                        <a:spcAft>
                          <a:spcPts val="0"/>
                        </a:spcAft>
                        <a:buNone/>
                      </a:pPr>
                      <a:r>
                        <a:rPr lang="en-US" sz="1800"/>
                        <a:t>Lazımdır</a:t>
                      </a:r>
                      <a:endParaRPr/>
                    </a:p>
                  </a:txBody>
                  <a:tcPr marT="45725" marB="45725" marR="91450" marL="91450"/>
                </a:tc>
                <a:tc>
                  <a:txBody>
                    <a:bodyPr/>
                    <a:lstStyle/>
                    <a:p>
                      <a:pPr indent="0" lvl="0" marL="0" marR="0" rtl="0" algn="l">
                        <a:spcBef>
                          <a:spcPts val="0"/>
                        </a:spcBef>
                        <a:spcAft>
                          <a:spcPts val="0"/>
                        </a:spcAft>
                        <a:buNone/>
                      </a:pPr>
                      <a:r>
                        <a:rPr lang="en-US" sz="1800"/>
                        <a:t>Yüksək</a:t>
                      </a:r>
                      <a:endParaRPr/>
                    </a:p>
                  </a:txBody>
                  <a:tcPr marT="45725" marB="45725" marR="91450" marL="91450"/>
                </a:tc>
              </a:tr>
              <a:tr h="370850">
                <a:tc>
                  <a:txBody>
                    <a:bodyPr/>
                    <a:lstStyle/>
                    <a:p>
                      <a:pPr indent="0" lvl="0" marL="0" marR="0" rtl="0" algn="l">
                        <a:spcBef>
                          <a:spcPts val="0"/>
                        </a:spcBef>
                        <a:spcAft>
                          <a:spcPts val="0"/>
                        </a:spcAft>
                        <a:buNone/>
                      </a:pPr>
                      <a:r>
                        <a:rPr lang="en-US" sz="1800"/>
                        <a:t>Decision Tree</a:t>
                      </a:r>
                      <a:endParaRPr/>
                    </a:p>
                  </a:txBody>
                  <a:tcPr marT="45725" marB="45725" marR="91450" marL="91450"/>
                </a:tc>
                <a:tc>
                  <a:txBody>
                    <a:bodyPr/>
                    <a:lstStyle/>
                    <a:p>
                      <a:pPr indent="0" lvl="0" marL="0" marR="0" rtl="0" algn="l">
                        <a:spcBef>
                          <a:spcPts val="0"/>
                        </a:spcBef>
                        <a:spcAft>
                          <a:spcPts val="0"/>
                        </a:spcAft>
                        <a:buNone/>
                      </a:pPr>
                      <a:r>
                        <a:rPr lang="en-US" sz="1800"/>
                        <a:t>Çox az</a:t>
                      </a:r>
                      <a:endParaRPr/>
                    </a:p>
                  </a:txBody>
                  <a:tcPr marT="45725" marB="45725" marR="91450" marL="91450"/>
                </a:tc>
                <a:tc>
                  <a:txBody>
                    <a:bodyPr/>
                    <a:lstStyle/>
                    <a:p>
                      <a:pPr indent="0" lvl="0" marL="0" marR="0" rtl="0" algn="l">
                        <a:spcBef>
                          <a:spcPts val="0"/>
                        </a:spcBef>
                        <a:spcAft>
                          <a:spcPts val="0"/>
                        </a:spcAft>
                        <a:buNone/>
                      </a:pPr>
                      <a:r>
                        <a:rPr lang="en-US" sz="1800"/>
                        <a:t>Lazım deyil</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Lazım deyil</a:t>
                      </a:r>
                      <a:endParaRPr/>
                    </a:p>
                  </a:txBody>
                  <a:tcPr marT="45725" marB="45725" marR="91450" marL="91450"/>
                </a:tc>
                <a:tc>
                  <a:txBody>
                    <a:bodyPr/>
                    <a:lstStyle/>
                    <a:p>
                      <a:pPr indent="0" lvl="0" marL="0" marR="0" rtl="0" algn="l">
                        <a:spcBef>
                          <a:spcPts val="0"/>
                        </a:spcBef>
                        <a:spcAft>
                          <a:spcPts val="0"/>
                        </a:spcAft>
                        <a:buNone/>
                      </a:pPr>
                      <a:r>
                        <a:rPr lang="en-US" sz="1800"/>
                        <a:t>Çox az</a:t>
                      </a:r>
                      <a:endParaRPr/>
                    </a:p>
                  </a:txBody>
                  <a:tcPr marT="45725" marB="45725" marR="91450" marL="91450"/>
                </a:tc>
              </a:tr>
              <a:tr h="370850">
                <a:tc>
                  <a:txBody>
                    <a:bodyPr/>
                    <a:lstStyle/>
                    <a:p>
                      <a:pPr indent="0" lvl="0" marL="0" marR="0" rtl="0" algn="l">
                        <a:spcBef>
                          <a:spcPts val="0"/>
                        </a:spcBef>
                        <a:spcAft>
                          <a:spcPts val="0"/>
                        </a:spcAft>
                        <a:buNone/>
                      </a:pPr>
                      <a:r>
                        <a:rPr lang="en-US" sz="1800"/>
                        <a:t>Random Forest (Bagging)</a:t>
                      </a:r>
                      <a:endParaRPr/>
                    </a:p>
                  </a:txBody>
                  <a:tcPr marT="45725" marB="45725" marR="91450" marL="91450"/>
                </a:tc>
                <a:tc>
                  <a:txBody>
                    <a:bodyPr/>
                    <a:lstStyle/>
                    <a:p>
                      <a:pPr indent="0" lvl="0" marL="0" marR="0" rtl="0" algn="l">
                        <a:spcBef>
                          <a:spcPts val="0"/>
                        </a:spcBef>
                        <a:spcAft>
                          <a:spcPts val="0"/>
                        </a:spcAft>
                        <a:buNone/>
                      </a:pPr>
                      <a:r>
                        <a:rPr lang="en-US" sz="1800"/>
                        <a:t>Çox dayanıqlı</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Lazım deyil</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Lazım deyil</a:t>
                      </a:r>
                      <a:endParaRPr/>
                    </a:p>
                  </a:txBody>
                  <a:tcPr marT="45725" marB="45725" marR="91450" marL="91450"/>
                </a:tc>
                <a:tc>
                  <a:txBody>
                    <a:bodyPr/>
                    <a:lstStyle/>
                    <a:p>
                      <a:pPr indent="0" lvl="0" marL="0" marR="0" rtl="0" algn="l">
                        <a:spcBef>
                          <a:spcPts val="0"/>
                        </a:spcBef>
                        <a:spcAft>
                          <a:spcPts val="0"/>
                        </a:spcAft>
                        <a:buNone/>
                      </a:pPr>
                      <a:r>
                        <a:rPr lang="en-US" sz="1800"/>
                        <a:t>Çox az</a:t>
                      </a:r>
                      <a:endParaRPr/>
                    </a:p>
                  </a:txBody>
                  <a:tcPr marT="45725" marB="45725" marR="91450" marL="91450"/>
                </a:tc>
              </a:tr>
              <a:tr h="228600">
                <a:tc>
                  <a:txBody>
                    <a:bodyPr/>
                    <a:lstStyle/>
                    <a:p>
                      <a:pPr indent="0" lvl="0" marL="0" marR="0" rtl="0" algn="l">
                        <a:spcBef>
                          <a:spcPts val="0"/>
                        </a:spcBef>
                        <a:spcAft>
                          <a:spcPts val="0"/>
                        </a:spcAft>
                        <a:buNone/>
                      </a:pPr>
                      <a:r>
                        <a:rPr lang="en-US" sz="1800"/>
                        <a:t>XGBoost (Boosting)</a:t>
                      </a:r>
                      <a:endParaRPr/>
                    </a:p>
                  </a:txBody>
                  <a:tcPr marT="45725" marB="45725" marR="91450" marL="91450"/>
                </a:tc>
                <a:tc>
                  <a:txBody>
                    <a:bodyPr/>
                    <a:lstStyle/>
                    <a:p>
                      <a:pPr indent="0" lvl="0" marL="0" marR="0" rtl="0" algn="l">
                        <a:spcBef>
                          <a:spcPts val="0"/>
                        </a:spcBef>
                        <a:spcAft>
                          <a:spcPts val="0"/>
                        </a:spcAft>
                        <a:buNone/>
                      </a:pPr>
                      <a:r>
                        <a:rPr lang="en-US" sz="1800"/>
                        <a:t>Orta dayanıqlı</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Lazım deyil</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Lazım deyil</a:t>
                      </a:r>
                      <a:endParaRPr/>
                    </a:p>
                  </a:txBody>
                  <a:tcPr marT="45725" marB="45725" marR="91450" marL="91450"/>
                </a:tc>
                <a:tc>
                  <a:txBody>
                    <a:bodyPr/>
                    <a:lstStyle/>
                    <a:p>
                      <a:pPr indent="0" lvl="0" marL="0" marR="0" rtl="0" algn="l">
                        <a:spcBef>
                          <a:spcPts val="0"/>
                        </a:spcBef>
                        <a:spcAft>
                          <a:spcPts val="0"/>
                        </a:spcAft>
                        <a:buNone/>
                      </a:pPr>
                      <a:r>
                        <a:rPr lang="en-US" sz="1800"/>
                        <a:t>Çox az</a:t>
                      </a:r>
                      <a:endParaRPr/>
                    </a:p>
                  </a:txBody>
                  <a:tcPr marT="45725" marB="45725" marR="91450" marL="91450"/>
                </a:tc>
              </a:tr>
            </a:tbl>
          </a:graphicData>
        </a:graphic>
      </p:graphicFrame>
      <p:sp>
        <p:nvSpPr>
          <p:cNvPr id="312" name="Google Shape;312;p45"/>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Data Önhazırlığı üçün ML alqoritmalarının fərqi</a:t>
            </a:r>
            <a:endParaRPr sz="2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ctrTitle"/>
          </p:nvPr>
        </p:nvSpPr>
        <p:spPr>
          <a:xfrm>
            <a:off x="1524000" y="1122362"/>
            <a:ext cx="9144000" cy="299243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Bias/Variance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7"/>
          <p:cNvPicPr preferRelativeResize="0"/>
          <p:nvPr>
            <p:ph idx="1" type="body"/>
          </p:nvPr>
        </p:nvPicPr>
        <p:blipFill rotWithShape="1">
          <a:blip r:embed="rId3">
            <a:alphaModFix/>
          </a:blip>
          <a:srcRect b="0" l="0" r="3586" t="0"/>
          <a:stretch/>
        </p:blipFill>
        <p:spPr>
          <a:xfrm>
            <a:off x="3255379" y="1004324"/>
            <a:ext cx="5681242" cy="4983170"/>
          </a:xfrm>
          <a:prstGeom prst="rect">
            <a:avLst/>
          </a:prstGeom>
          <a:noFill/>
          <a:ln>
            <a:noFill/>
          </a:ln>
        </p:spPr>
      </p:pic>
      <p:sp>
        <p:nvSpPr>
          <p:cNvPr id="323" name="Google Shape;323;p47"/>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Bias/Variance</a:t>
            </a:r>
            <a:endParaRPr sz="2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Bias/Variance</a:t>
            </a:r>
            <a:endParaRPr sz="2800">
              <a:solidFill>
                <a:schemeClr val="dk1"/>
              </a:solidFill>
              <a:latin typeface="Calibri"/>
              <a:ea typeface="Calibri"/>
              <a:cs typeface="Calibri"/>
              <a:sym typeface="Calibri"/>
            </a:endParaRPr>
          </a:p>
        </p:txBody>
      </p:sp>
      <p:pic>
        <p:nvPicPr>
          <p:cNvPr id="329" name="Google Shape;329;p48"/>
          <p:cNvPicPr preferRelativeResize="0"/>
          <p:nvPr/>
        </p:nvPicPr>
        <p:blipFill rotWithShape="1">
          <a:blip r:embed="rId3">
            <a:alphaModFix/>
          </a:blip>
          <a:srcRect b="0" l="0" r="0" t="0"/>
          <a:stretch/>
        </p:blipFill>
        <p:spPr>
          <a:xfrm>
            <a:off x="2843487" y="1297114"/>
            <a:ext cx="6382891" cy="42637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K-Nearest Neighbors (KNN)</a:t>
            </a:r>
            <a:endParaRPr sz="2800">
              <a:solidFill>
                <a:schemeClr val="dk1"/>
              </a:solidFill>
              <a:latin typeface="Calibri"/>
              <a:ea typeface="Calibri"/>
              <a:cs typeface="Calibri"/>
              <a:sym typeface="Calibri"/>
            </a:endParaRPr>
          </a:p>
        </p:txBody>
      </p:sp>
      <p:pic>
        <p:nvPicPr>
          <p:cNvPr id="102" name="Google Shape;102;p16"/>
          <p:cNvPicPr preferRelativeResize="0"/>
          <p:nvPr/>
        </p:nvPicPr>
        <p:blipFill rotWithShape="1">
          <a:blip r:embed="rId3">
            <a:alphaModFix/>
          </a:blip>
          <a:srcRect b="0" l="0" r="0" t="0"/>
          <a:stretch/>
        </p:blipFill>
        <p:spPr>
          <a:xfrm>
            <a:off x="2502594" y="1632297"/>
            <a:ext cx="7186812" cy="35934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K-Nearest Neighbors (KNN)</a:t>
            </a:r>
            <a:endParaRPr sz="2800">
              <a:solidFill>
                <a:schemeClr val="dk1"/>
              </a:solidFill>
              <a:latin typeface="Calibri"/>
              <a:ea typeface="Calibri"/>
              <a:cs typeface="Calibri"/>
              <a:sym typeface="Calibri"/>
            </a:endParaRPr>
          </a:p>
        </p:txBody>
      </p:sp>
      <p:pic>
        <p:nvPicPr>
          <p:cNvPr id="108" name="Google Shape;108;p17"/>
          <p:cNvPicPr preferRelativeResize="0"/>
          <p:nvPr/>
        </p:nvPicPr>
        <p:blipFill rotWithShape="1">
          <a:blip r:embed="rId3">
            <a:alphaModFix/>
          </a:blip>
          <a:srcRect b="0" l="0" r="0" t="0"/>
          <a:stretch/>
        </p:blipFill>
        <p:spPr>
          <a:xfrm>
            <a:off x="4732569" y="3429000"/>
            <a:ext cx="7248987" cy="3324283"/>
          </a:xfrm>
          <a:prstGeom prst="rect">
            <a:avLst/>
          </a:prstGeom>
          <a:noFill/>
          <a:ln>
            <a:noFill/>
          </a:ln>
        </p:spPr>
      </p:pic>
      <p:pic>
        <p:nvPicPr>
          <p:cNvPr id="109" name="Google Shape;109;p17"/>
          <p:cNvPicPr preferRelativeResize="0"/>
          <p:nvPr/>
        </p:nvPicPr>
        <p:blipFill rotWithShape="1">
          <a:blip r:embed="rId4">
            <a:alphaModFix/>
          </a:blip>
          <a:srcRect b="0" l="0" r="0" t="0"/>
          <a:stretch/>
        </p:blipFill>
        <p:spPr>
          <a:xfrm>
            <a:off x="310198" y="698719"/>
            <a:ext cx="5334144" cy="26670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K-Nearest Neighbors (KNN)</a:t>
            </a:r>
            <a:endParaRPr sz="2800">
              <a:solidFill>
                <a:schemeClr val="dk1"/>
              </a:solidFill>
              <a:latin typeface="Calibri"/>
              <a:ea typeface="Calibri"/>
              <a:cs typeface="Calibri"/>
              <a:sym typeface="Calibri"/>
            </a:endParaRPr>
          </a:p>
        </p:txBody>
      </p:sp>
      <p:sp>
        <p:nvSpPr>
          <p:cNvPr id="115" name="Google Shape;115;p18"/>
          <p:cNvSpPr txBox="1"/>
          <p:nvPr>
            <p:ph idx="1" type="body"/>
          </p:nvPr>
        </p:nvSpPr>
        <p:spPr>
          <a:xfrm>
            <a:off x="838200" y="1230284"/>
            <a:ext cx="10515600" cy="172904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Evklid məsafəsi (Euclidean distance) Evklid fəzasındakı iki nöqtə arasındakı düz xətt məsafəsidir, onlar arasında mümkün olan ən qısa yolu təmsil edir və adətən Pifaqor teoremi ilə hesablanır.</a:t>
            </a:r>
            <a:endParaRPr sz="2400"/>
          </a:p>
        </p:txBody>
      </p:sp>
      <p:pic>
        <p:nvPicPr>
          <p:cNvPr id="116" name="Google Shape;116;p18"/>
          <p:cNvPicPr preferRelativeResize="0"/>
          <p:nvPr/>
        </p:nvPicPr>
        <p:blipFill rotWithShape="1">
          <a:blip r:embed="rId3">
            <a:alphaModFix/>
          </a:blip>
          <a:srcRect b="18764" l="17092" r="17588" t="11943"/>
          <a:stretch/>
        </p:blipFill>
        <p:spPr>
          <a:xfrm>
            <a:off x="3777832" y="2959331"/>
            <a:ext cx="4636336" cy="31326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K-Nearest Neighbors (KNN)</a:t>
            </a:r>
            <a:endParaRPr sz="2800">
              <a:solidFill>
                <a:schemeClr val="dk1"/>
              </a:solidFill>
              <a:latin typeface="Calibri"/>
              <a:ea typeface="Calibri"/>
              <a:cs typeface="Calibri"/>
              <a:sym typeface="Calibri"/>
            </a:endParaRPr>
          </a:p>
        </p:txBody>
      </p:sp>
      <p:pic>
        <p:nvPicPr>
          <p:cNvPr id="122" name="Google Shape;122;p19"/>
          <p:cNvPicPr preferRelativeResize="0"/>
          <p:nvPr/>
        </p:nvPicPr>
        <p:blipFill rotWithShape="1">
          <a:blip r:embed="rId3">
            <a:alphaModFix/>
          </a:blip>
          <a:srcRect b="5453" l="16426" r="16301" t="9976"/>
          <a:stretch/>
        </p:blipFill>
        <p:spPr>
          <a:xfrm>
            <a:off x="899940" y="1498363"/>
            <a:ext cx="4724874" cy="4229100"/>
          </a:xfrm>
          <a:prstGeom prst="rect">
            <a:avLst/>
          </a:prstGeom>
          <a:noFill/>
          <a:ln>
            <a:noFill/>
          </a:ln>
        </p:spPr>
      </p:pic>
      <p:pic>
        <p:nvPicPr>
          <p:cNvPr id="123" name="Google Shape;123;p19"/>
          <p:cNvPicPr preferRelativeResize="0"/>
          <p:nvPr/>
        </p:nvPicPr>
        <p:blipFill rotWithShape="1">
          <a:blip r:embed="rId4">
            <a:alphaModFix/>
          </a:blip>
          <a:srcRect b="0" l="0" r="0" t="0"/>
          <a:stretch/>
        </p:blipFill>
        <p:spPr>
          <a:xfrm>
            <a:off x="6449291" y="1498363"/>
            <a:ext cx="5029200" cy="422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Naive Bayes</a:t>
            </a:r>
            <a:endParaRPr sz="2800">
              <a:solidFill>
                <a:schemeClr val="dk1"/>
              </a:solidFill>
              <a:latin typeface="Calibri"/>
              <a:ea typeface="Calibri"/>
              <a:cs typeface="Calibri"/>
              <a:sym typeface="Calibri"/>
            </a:endParaRPr>
          </a:p>
        </p:txBody>
      </p:sp>
      <p:sp>
        <p:nvSpPr>
          <p:cNvPr id="129" name="Google Shape;129;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Naive Bayes, bütün xüsusiyyətlərin əlaqəsiz olduğunu fərz edərək, məlumat nöqtəsinin hansı kateqoriyaya aid olduğunu proqnozlaşdırmaq üçün ehtimaldan istifadə edən təsnifat alqoritmidir.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p:nvPr/>
        </p:nvSpPr>
        <p:spPr>
          <a:xfrm>
            <a:off x="0" y="0"/>
            <a:ext cx="12192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Naive Bayes</a:t>
            </a:r>
            <a:endParaRPr sz="2800">
              <a:solidFill>
                <a:schemeClr val="dk1"/>
              </a:solidFill>
              <a:latin typeface="Calibri"/>
              <a:ea typeface="Calibri"/>
              <a:cs typeface="Calibri"/>
              <a:sym typeface="Calibri"/>
            </a:endParaRPr>
          </a:p>
        </p:txBody>
      </p:sp>
      <p:sp>
        <p:nvSpPr>
          <p:cNvPr id="135" name="Google Shape;135;p21"/>
          <p:cNvSpPr txBox="1"/>
          <p:nvPr>
            <p:ph idx="1" type="body"/>
          </p:nvPr>
        </p:nvSpPr>
        <p:spPr>
          <a:xfrm>
            <a:off x="838200" y="1014153"/>
            <a:ext cx="10515600" cy="516281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Naiv Bayes alqoritmasının fərziyyələri</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Xüsusiyyətlərin müstəqilliyi: Bu o deməkdir ki, bir şeyi təsnif etməyə çalışarkən, məlumatdakı hər bir xüsusiyyətin digər xüsusiyyətlərə təsir etmədiyi güman edilir. </a:t>
            </a:r>
            <a:endParaRPr/>
          </a:p>
          <a:p>
            <a:pPr indent="-228600" lvl="0" marL="228600" rtl="0" algn="l">
              <a:lnSpc>
                <a:spcPct val="90000"/>
              </a:lnSpc>
              <a:spcBef>
                <a:spcPts val="1000"/>
              </a:spcBef>
              <a:spcAft>
                <a:spcPts val="0"/>
              </a:spcAft>
              <a:buClr>
                <a:schemeClr val="dk1"/>
              </a:buClr>
              <a:buSzPts val="2800"/>
              <a:buChar char="•"/>
            </a:pPr>
            <a:r>
              <a:rPr lang="en-US"/>
              <a:t>Davamlı xüsusiyyətlər normal paylanmışdır: Əgər xüsusiyyət davamlıdırsa, onun hər bir sinif daxilində normal paylandığı güman edilir. </a:t>
            </a:r>
            <a:endParaRPr/>
          </a:p>
          <a:p>
            <a:pPr indent="-228600" lvl="0" marL="228600" rtl="0" algn="l">
              <a:lnSpc>
                <a:spcPct val="90000"/>
              </a:lnSpc>
              <a:spcBef>
                <a:spcPts val="1000"/>
              </a:spcBef>
              <a:spcAft>
                <a:spcPts val="0"/>
              </a:spcAft>
              <a:buClr>
                <a:schemeClr val="dk1"/>
              </a:buClr>
              <a:buSzPts val="2800"/>
              <a:buChar char="•"/>
            </a:pPr>
            <a:r>
              <a:rPr lang="en-US"/>
              <a:t>Xüsusiyyətlər eyni dərəcədə vacibdir: Bütün xüsusiyyətlərin sinif etiketinin proqnozlaşdırılmasına bərabər töhfə verdiyi güman edilir. </a:t>
            </a:r>
            <a:endParaRPr/>
          </a:p>
          <a:p>
            <a:pPr indent="-228600" lvl="0" marL="228600" rtl="0" algn="l">
              <a:lnSpc>
                <a:spcPct val="90000"/>
              </a:lnSpc>
              <a:spcBef>
                <a:spcPts val="1000"/>
              </a:spcBef>
              <a:spcAft>
                <a:spcPts val="0"/>
              </a:spcAft>
              <a:buClr>
                <a:schemeClr val="dk1"/>
              </a:buClr>
              <a:buSzPts val="2800"/>
              <a:buChar char="•"/>
            </a:pPr>
            <a:r>
              <a:rPr lang="en-US"/>
              <a:t>Məlumat çatışmazlığı yoxdur: Məlumatlarda heç bir çatışmayan dəyər olmamalıdır.</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